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Roboto Medium"/>
      <p:regular r:id="rId66"/>
      <p:bold r:id="rId67"/>
      <p:italic r:id="rId68"/>
      <p:boldItalic r:id="rId69"/>
    </p:embeddedFont>
    <p:embeddedFont>
      <p:font typeface="Roboto"/>
      <p:regular r:id="rId70"/>
      <p:bold r:id="rId71"/>
      <p:italic r:id="rId72"/>
      <p:boldItalic r:id="rId73"/>
    </p:embeddedFont>
    <p:embeddedFont>
      <p:font typeface="Inconsolata"/>
      <p:regular r:id="rId74"/>
      <p:bold r:id="rId75"/>
    </p:embeddedFont>
    <p:embeddedFont>
      <p:font typeface="Roboto 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04D8B4-786E-485C-9ED3-7597F0EB17B6}">
  <a:tblStyle styleId="{CD04D8B4-786E-485C-9ED3-7597F0EB17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5.xml"/><Relationship Id="rId75" Type="http://schemas.openxmlformats.org/officeDocument/2006/relationships/font" Target="fonts/Inconsolata-bold.fntdata"/><Relationship Id="rId30" Type="http://schemas.openxmlformats.org/officeDocument/2006/relationships/slide" Target="slides/slide24.xml"/><Relationship Id="rId74" Type="http://schemas.openxmlformats.org/officeDocument/2006/relationships/font" Target="fonts/Inconsolata-regular.fntdata"/><Relationship Id="rId33" Type="http://schemas.openxmlformats.org/officeDocument/2006/relationships/slide" Target="slides/slide27.xml"/><Relationship Id="rId77" Type="http://schemas.openxmlformats.org/officeDocument/2006/relationships/font" Target="fonts/RobotoLight-bold.fntdata"/><Relationship Id="rId32" Type="http://schemas.openxmlformats.org/officeDocument/2006/relationships/slide" Target="slides/slide26.xml"/><Relationship Id="rId76" Type="http://schemas.openxmlformats.org/officeDocument/2006/relationships/font" Target="fonts/RobotoLight-regular.fntdata"/><Relationship Id="rId35" Type="http://schemas.openxmlformats.org/officeDocument/2006/relationships/slide" Target="slides/slide29.xml"/><Relationship Id="rId79" Type="http://schemas.openxmlformats.org/officeDocument/2006/relationships/font" Target="fonts/RobotoLight-boldItalic.fntdata"/><Relationship Id="rId34" Type="http://schemas.openxmlformats.org/officeDocument/2006/relationships/slide" Target="slides/slide28.xml"/><Relationship Id="rId78" Type="http://schemas.openxmlformats.org/officeDocument/2006/relationships/font" Target="fonts/RobotoLight-italic.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2/Activities/04-Ins_BasicCSS/Solved/quick-example-internal-css.html" TargetMode="External"/><Relationship Id="rId3" Type="http://schemas.openxmlformats.org/officeDocument/2006/relationships/hyperlink" Target="https://github.com/coding-boot-camp/DataViz-Lesson-Plans/blob/master/01-Lesson-Plans/11-Web/2/Activities/04-Ins_BasicCSS/Unsolved/quick-example-no-CSS.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2/Activities/05-Stu_DullCorp/Solved"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2/Activities/06-Stu_TargetedCSS/Solv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ges.github.co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b486c8e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b486c8e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1.1</a:t>
            </a:r>
            <a:endParaRPr b="1"/>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highlight>
                <a:srgbClr val="FFFFFF"/>
              </a:highlight>
            </a:endParaRPr>
          </a:p>
          <a:p>
            <a:pPr indent="0" lvl="0" marL="0" rtl="0" algn="l">
              <a:spcBef>
                <a:spcPts val="1200"/>
              </a:spcBef>
              <a:spcAft>
                <a:spcPts val="0"/>
              </a:spcAft>
              <a:buNone/>
            </a:pPr>
            <a:r>
              <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b486c8e5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b486c8e5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b5b7cde6a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b5b7cde6a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a:t>
            </a:r>
            <a:r>
              <a:rPr b="1" lang="en"/>
              <a:t>.1</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b5b7cde6a_0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b5b7cde6a_0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Not every website can be a personal website, however, as there are many times in which we will want to create websites that are customized for specific projects. Luckily for us, GitHub Pages includes a VERY simple way to deploy webpages for individual projects as well!</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Walk through the steps required to create a website for a specific repository...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Create a new repository on your GitHub account. You can name this repository whatever you would like.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Once inside of the repository, create a new file and name it "index.html"</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Add some very basic HTML into this file, save it, and then navigate into your repository's Settings tab.</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Scroll down to the GitHub Pages section and then, in the section labeled "Source", select that you would like to use the master branch as your source.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Navigate to "</a:t>
            </a:r>
            <a:r>
              <a:rPr i="1" lang="en" sz="1200">
                <a:solidFill>
                  <a:srgbClr val="24292E"/>
                </a:solidFill>
              </a:rPr>
              <a:t>username</a:t>
            </a:r>
            <a:r>
              <a:rPr lang="en" sz="1200">
                <a:solidFill>
                  <a:srgbClr val="24292E"/>
                </a:solidFill>
              </a:rPr>
              <a:t>.github.io/</a:t>
            </a:r>
            <a:r>
              <a:rPr i="1" lang="en" sz="1200">
                <a:solidFill>
                  <a:srgbClr val="24292E"/>
                </a:solidFill>
              </a:rPr>
              <a:t>repositoryname</a:t>
            </a:r>
            <a:r>
              <a:rPr lang="en" sz="1200">
                <a:solidFill>
                  <a:srgbClr val="24292E"/>
                </a:solidFill>
              </a:rPr>
              <a:t>" and you will find that your new web page has gone live!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It is very likely that your students will be wondering how to get a custom domain for their projects as opposed to a site that is clearly linked to their GitHub account...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Mention that custom domains are more heavily coveted since they are more easily searchable online. This means that custom domains have to be purchased from companies known as "DNS Providers". These companies allow users to buy and register unique domain names and connect that name to an IP address. GitHub Pages does not sell domain names.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Tell your students not to worry about custom domains at this time since it is not necessary for the web work that we will be doing. If they really wish to link a webpage of theirs to a custom domain, however, GitHub Pages has great documentation on how to go about doing this</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8b5b7cde6a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b5b7cde6a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Not every website can be a personal website, however, as there are many times in which we will want to create websites that are customized for specific projects. Luckily for us, GitHub Pages includes a VERY simple way to deploy webpages for individual projects as well!</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Walk through the steps required to create a website for a specific repository...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Create a new repository on your GitHub account. You can name this repository whatever you would like.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Once inside of the repository, create a new file and name it "index.html"</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Add some very basic HTML into this file, save it, and then navigate into your repository's Settings tab.</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Scroll down to the GitHub Pages section and then, in the section labeled "Source", select that you would like to use the master branch as your source.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Navigate to "</a:t>
            </a:r>
            <a:r>
              <a:rPr i="1" lang="en" sz="1200">
                <a:solidFill>
                  <a:srgbClr val="24292E"/>
                </a:solidFill>
              </a:rPr>
              <a:t>username</a:t>
            </a:r>
            <a:r>
              <a:rPr lang="en" sz="1200">
                <a:solidFill>
                  <a:srgbClr val="24292E"/>
                </a:solidFill>
              </a:rPr>
              <a:t>.github.io/</a:t>
            </a:r>
            <a:r>
              <a:rPr i="1" lang="en" sz="1200">
                <a:solidFill>
                  <a:srgbClr val="24292E"/>
                </a:solidFill>
              </a:rPr>
              <a:t>repositoryname</a:t>
            </a:r>
            <a:r>
              <a:rPr lang="en" sz="1200">
                <a:solidFill>
                  <a:srgbClr val="24292E"/>
                </a:solidFill>
              </a:rPr>
              <a:t>" and you will find that your new web page has gone live!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It is very likely that your students will be wondering how to get a custom domain for their projects as opposed to a site that is clearly linked to their GitHub account...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Mention that custom domains are more heavily coveted since they are more easily searchable online. This means that custom domains have to be purchased from companies known as "DNS Providers". These companies allow users to buy and register unique domain names and connect that name to an IP address. GitHub Pages does not sell domain names.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Tell your students not to worry about custom domains at this time since it is not necessary for the web work that we will be doing. If they really wish to link a webpage of theirs to a custom domain, however, GitHub Pages has great documentation on how to go about doing this</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b5b7cde6a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b5b7cde6a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a:t>
            </a:r>
            <a:r>
              <a:rPr b="1" lang="en">
                <a:solidFill>
                  <a:schemeClr val="dk1"/>
                </a:solidFill>
              </a:rPr>
              <a:t>.1</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Not every website can be a personal website, however, as there are many times in which we will want to create websites that are customized for specific projects. Luckily for us, GitHub Pages includes a VERY simple way to deploy webpages for individual projects as well!</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Walk through the steps required to create a website for a specific repository...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Create a new repository on your GitHub account. You can name this repository whatever you would like.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Once inside of the repository, create a new file and name it "index.html"</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Add some very basic HTML into this file, save it, and then navigate into your repository's Settings tab.</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Scroll down to the GitHub Pages section and then, in the section labeled "Source", select that you would like to use the master branch as your source.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Navigate to "</a:t>
            </a:r>
            <a:r>
              <a:rPr i="1" lang="en" sz="1200">
                <a:solidFill>
                  <a:srgbClr val="24292E"/>
                </a:solidFill>
              </a:rPr>
              <a:t>username</a:t>
            </a:r>
            <a:r>
              <a:rPr lang="en" sz="1200">
                <a:solidFill>
                  <a:srgbClr val="24292E"/>
                </a:solidFill>
              </a:rPr>
              <a:t>.github.io/</a:t>
            </a:r>
            <a:r>
              <a:rPr i="1" lang="en" sz="1200">
                <a:solidFill>
                  <a:srgbClr val="24292E"/>
                </a:solidFill>
              </a:rPr>
              <a:t>repositoryname</a:t>
            </a:r>
            <a:r>
              <a:rPr lang="en" sz="1200">
                <a:solidFill>
                  <a:srgbClr val="24292E"/>
                </a:solidFill>
              </a:rPr>
              <a:t>" and you will find that your new web page has gone live!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It is very likely that your students will be wondering how to get a custom domain for their projects as opposed to a site that is clearly linked to their GitHub account...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Mention that custom domains are more heavily coveted since they are more easily searchable online. This means that custom domains have to be purchased from companies known as "DNS Providers". These companies allow users to buy and register unique domain names and connect that name to an IP address. GitHub Pages does not sell domain names.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Tell your students not to worry about custom domains at this time since it is not necessary for the web work that we will be doing. If they really wish to link a webpage of theirs to a custom domain, however, GitHub Pages has great documentation on how to go about doing this</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b486c8e50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b486c8e50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a:t>
            </a:r>
            <a:r>
              <a:rPr b="1" lang="en">
                <a:solidFill>
                  <a:schemeClr val="dk1"/>
                </a:solidFill>
              </a:rPr>
              <a:t>.2</a:t>
            </a:r>
            <a:endParaRPr sz="1200">
              <a:solidFill>
                <a:srgbClr val="24292E"/>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b486c8e5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b486c8e5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b486c8e50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b486c8e50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a:t>
            </a:r>
            <a:r>
              <a:rPr b="1" lang="en">
                <a:solidFill>
                  <a:schemeClr val="dk1"/>
                </a:solidFill>
              </a:rPr>
              <a:t>.2</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b486c8e50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b486c8e50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b5b7cde6a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b5b7cde6a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a:t>
            </a:r>
            <a:r>
              <a:rPr b="1" lang="en"/>
              <a:t>.1</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b486c8e5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b486c8e5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b5b7cde6a_0_1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b5b7cde6a_0_1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Congratulations! We now know how to make our web pages live for the entire world to see! That's pretty awesome! Well... Maybe minus the "pretty" part, at least. Our sites are still very basic looking. So how do we go about making our webpages look better?</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Luckily for us, another web development language was developed to work alongside HTML for exactly this purpose: CSS.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CSS stands for "Cascading Style Sheets" and it is a computer language which is used to "format" HTML. In simpler terms, CSS is a presentation language which tells web browsers how the content of a particular page should look.</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While HTML was developed to describe the content of a webpage, CSS was developed to present what that content should look like.</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b5b7cde6a_0_1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b5b7cde6a_0_1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b5b7cde6a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b5b7cde6a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b5b7cde6a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b5b7cde6a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4.2</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When prompted by the slide deck, create a new HTML file and show the class some examples of how CSS can be used to change a page's styling.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Stick with very simple styling for now! Show your class how to change coloring, size, font boldness/italics, and alignment. We will delve into more complex CSS styling soon enough.</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An example of an HTML page with some CSS styling has been provided within </a:t>
            </a:r>
            <a:r>
              <a:rPr lang="en" sz="1200">
                <a:solidFill>
                  <a:srgbClr val="0366D6"/>
                </a:solidFill>
                <a:uFill>
                  <a:noFill/>
                </a:uFill>
                <a:hlinkClick r:id="rId2">
                  <a:extLst>
                    <a:ext uri="{A12FA001-AC4F-418D-AE19-62706E023703}">
                      <ahyp:hlinkClr val="tx"/>
                    </a:ext>
                  </a:extLst>
                </a:hlinkClick>
              </a:rPr>
              <a:t>04-BasicCSS</a:t>
            </a:r>
            <a:r>
              <a:rPr lang="en" sz="1200">
                <a:solidFill>
                  <a:srgbClr val="24292E"/>
                </a:solidFill>
              </a:rPr>
              <a:t> for you to use, but it is recommended that you live code all of the CSS so that your students get a good example of its usage.</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The same file minus the CSS styling can be found in </a:t>
            </a:r>
            <a:r>
              <a:rPr lang="en" sz="1200">
                <a:solidFill>
                  <a:srgbClr val="0366D6"/>
                </a:solidFill>
                <a:uFill>
                  <a:noFill/>
                </a:uFill>
                <a:hlinkClick r:id="rId3">
                  <a:extLst>
                    <a:ext uri="{A12FA001-AC4F-418D-AE19-62706E023703}">
                      <ahyp:hlinkClr val="tx"/>
                    </a:ext>
                  </a:extLst>
                </a:hlinkClick>
              </a:rPr>
              <a:t>04-BasicCSS</a:t>
            </a:r>
            <a:r>
              <a:rPr lang="en" sz="1200">
                <a:solidFill>
                  <a:srgbClr val="24292E"/>
                </a:solidFill>
              </a:rPr>
              <a:t> as well.</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To start, alter the style of the page within a pair of </a:t>
            </a:r>
            <a:r>
              <a:rPr lang="en" sz="1000">
                <a:solidFill>
                  <a:srgbClr val="24292E"/>
                </a:solidFill>
                <a:latin typeface="Consolas"/>
                <a:ea typeface="Consolas"/>
                <a:cs typeface="Consolas"/>
                <a:sym typeface="Consolas"/>
              </a:rPr>
              <a:t>&lt;style&gt;</a:t>
            </a:r>
            <a:r>
              <a:rPr lang="en" sz="1200">
                <a:solidFill>
                  <a:srgbClr val="24292E"/>
                </a:solidFill>
              </a:rPr>
              <a:t> tags that are contained within the HTML file.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Show them how you can create a "stylesheet" which contains CSS rules that can then be applied to multiple tags/elements.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Make certain to point out the syntax of CSS once more </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Selector points to the HTML element you would like to style</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Declaration blocks are bounded by curly-brackets</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Each declaration block is separated by semicolons</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Each declaration includes a CSS property and a value that is separated by a colon</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and show your students how they can also change the style of specific elements within the HTML tags themselves using "inline styling".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Point out that this is more tedious than just having a separate stylesheet, as inline styling applies only to the individual tags the </a:t>
            </a:r>
            <a:r>
              <a:rPr lang="en" sz="1000">
                <a:solidFill>
                  <a:srgbClr val="24292E"/>
                </a:solidFill>
                <a:latin typeface="Consolas"/>
                <a:ea typeface="Consolas"/>
                <a:cs typeface="Consolas"/>
                <a:sym typeface="Consolas"/>
              </a:rPr>
              <a:t>style=""</a:t>
            </a:r>
            <a:r>
              <a:rPr lang="en" sz="1200">
                <a:solidFill>
                  <a:srgbClr val="24292E"/>
                </a:solidFill>
              </a:rPr>
              <a:t> attribute is placed inside. It also takes away the benefits you get from having your content and presentation separate from one another, making the code that much harder to maintain.</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Once you have described the syntax of CSS and shown off how CSS stylesheets work, open up a new file, save it as </a:t>
            </a:r>
            <a:r>
              <a:rPr lang="en" sz="1000">
                <a:solidFill>
                  <a:srgbClr val="24292E"/>
                </a:solidFill>
                <a:latin typeface="Consolas"/>
                <a:ea typeface="Consolas"/>
                <a:cs typeface="Consolas"/>
                <a:sym typeface="Consolas"/>
              </a:rPr>
              <a:t>stylesheet.CSS</a:t>
            </a:r>
            <a:r>
              <a:rPr lang="en" sz="1200">
                <a:solidFill>
                  <a:srgbClr val="24292E"/>
                </a:solidFill>
              </a:rPr>
              <a:t>, place all of the CSS you have written into this file, and then explain how you can reference external stylesheets in HTML using a </a:t>
            </a:r>
            <a:r>
              <a:rPr lang="en" sz="1000">
                <a:solidFill>
                  <a:srgbClr val="24292E"/>
                </a:solidFill>
                <a:latin typeface="Consolas"/>
                <a:ea typeface="Consolas"/>
                <a:cs typeface="Consolas"/>
                <a:sym typeface="Consolas"/>
              </a:rPr>
              <a:t>&lt;link&gt;</a:t>
            </a:r>
            <a:r>
              <a:rPr lang="en" sz="1200">
                <a:solidFill>
                  <a:srgbClr val="24292E"/>
                </a:solidFill>
              </a:rPr>
              <a:t> tag.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Ask the class why it might be better to have an external stylesheet as opposed to having all of your CSS styling contained within the HTML file.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External stylesheets can be changed out more easily than having to rewrite every CSS rule</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b486c8e50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b486c8e50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4.3</a:t>
            </a:r>
            <a:endParaRPr sz="1200">
              <a:solidFill>
                <a:srgbClr val="24292E"/>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b486c8e50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b486c8e50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4.3</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b486c8e50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b486c8e50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4.4 </a:t>
            </a: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b="1" sz="1200"/>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up the </a:t>
            </a:r>
            <a:r>
              <a:rPr lang="en" sz="1200">
                <a:solidFill>
                  <a:srgbClr val="0366D6"/>
                </a:solidFill>
                <a:uFill>
                  <a:noFill/>
                </a:uFill>
                <a:hlinkClick r:id="rId2">
                  <a:extLst>
                    <a:ext uri="{A12FA001-AC4F-418D-AE19-62706E023703}">
                      <ahyp:hlinkClr val="tx"/>
                    </a:ext>
                  </a:extLst>
                </a:hlinkClick>
              </a:rPr>
              <a:t>solution file</a:t>
            </a:r>
            <a:r>
              <a:rPr lang="en" sz="1200">
                <a:solidFill>
                  <a:srgbClr val="24292E"/>
                </a:solidFill>
              </a:rPr>
              <a:t> and go over the code contained within with your class.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Answer whatever questions your students may have before moving onto the next activity</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8b5b7cde6a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8b5b7cde6a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a:t>
            </a:r>
            <a:r>
              <a:rPr b="1" lang="en"/>
              <a:t>.1</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8b5b7cde6a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8b5b7cde6a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a:t>
            </a:r>
            <a:r>
              <a:rPr b="1" lang="en">
                <a:solidFill>
                  <a:schemeClr val="dk1"/>
                </a:solidFill>
              </a:rPr>
              <a:t>.1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to the class why changing entire HTML elements may not exactly be the best practice.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If we were to have a CSS rule that applies to all paragraph tags, then all of our paragraphs would look the same. What if we wanted one to look differently from another?</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Luckily there are HTML classes and ids which allow us to pick and choose which HTML elements we want to style in particular ways.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To create an HTML class, place a </a:t>
            </a:r>
            <a:r>
              <a:rPr lang="en" sz="1000">
                <a:solidFill>
                  <a:srgbClr val="24292E"/>
                </a:solidFill>
                <a:latin typeface="Consolas"/>
                <a:ea typeface="Consolas"/>
                <a:cs typeface="Consolas"/>
                <a:sym typeface="Consolas"/>
              </a:rPr>
              <a:t>class="((className))"</a:t>
            </a:r>
            <a:r>
              <a:rPr lang="en" sz="1200">
                <a:solidFill>
                  <a:srgbClr val="24292E"/>
                </a:solidFill>
              </a:rPr>
              <a:t> attribute within an HTML element. To reference that class within the CSS, simply put a period in front of </a:t>
            </a:r>
            <a:r>
              <a:rPr i="1" lang="en" sz="1200">
                <a:solidFill>
                  <a:srgbClr val="24292E"/>
                </a:solidFill>
              </a:rPr>
              <a:t>className</a:t>
            </a:r>
            <a:r>
              <a:rPr lang="en" sz="1200">
                <a:solidFill>
                  <a:srgbClr val="24292E"/>
                </a:solidFill>
              </a:rPr>
              <a:t> in your stylesheet.</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8b5b7cde6a_0_1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b5b7cde6a_0_1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a:t>
            </a:r>
            <a:r>
              <a:rPr b="1" lang="en">
                <a:solidFill>
                  <a:schemeClr val="dk1"/>
                </a:solidFill>
              </a:rPr>
              <a:t>.1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To create an HTML id, place a </a:t>
            </a:r>
            <a:r>
              <a:rPr lang="en" sz="1000">
                <a:solidFill>
                  <a:srgbClr val="24292E"/>
                </a:solidFill>
                <a:latin typeface="Consolas"/>
                <a:ea typeface="Consolas"/>
                <a:cs typeface="Consolas"/>
                <a:sym typeface="Consolas"/>
              </a:rPr>
              <a:t>id="((idName))"</a:t>
            </a:r>
            <a:r>
              <a:rPr lang="en" sz="1200">
                <a:solidFill>
                  <a:srgbClr val="24292E"/>
                </a:solidFill>
                <a:highlight>
                  <a:srgbClr val="FFFFFF"/>
                </a:highlight>
              </a:rPr>
              <a:t> attribute within an HTML element. To reference that id within the CSS, simply put a hashtag in front of </a:t>
            </a:r>
            <a:r>
              <a:rPr i="1" lang="en" sz="1200">
                <a:solidFill>
                  <a:srgbClr val="24292E"/>
                </a:solidFill>
                <a:highlight>
                  <a:srgbClr val="FFFFFF"/>
                </a:highlight>
              </a:rPr>
              <a:t>idName</a:t>
            </a:r>
            <a:r>
              <a:rPr lang="en" sz="1200">
                <a:solidFill>
                  <a:srgbClr val="24292E"/>
                </a:solidFill>
                <a:highlight>
                  <a:srgbClr val="FFFFFF"/>
                </a:highlight>
              </a:rPr>
              <a:t> in your stylesheet.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As a callback to the previous class, ask your students what the differences between a </a:t>
            </a:r>
            <a:r>
              <a:rPr lang="en" sz="1000">
                <a:solidFill>
                  <a:srgbClr val="24292E"/>
                </a:solidFill>
                <a:highlight>
                  <a:srgbClr val="FFFFFF"/>
                </a:highlight>
                <a:latin typeface="Consolas"/>
                <a:ea typeface="Consolas"/>
                <a:cs typeface="Consolas"/>
                <a:sym typeface="Consolas"/>
              </a:rPr>
              <a:t>div</a:t>
            </a:r>
            <a:r>
              <a:rPr lang="en" sz="1200">
                <a:solidFill>
                  <a:srgbClr val="24292E"/>
                </a:solidFill>
                <a:highlight>
                  <a:srgbClr val="FFFFFF"/>
                </a:highlight>
              </a:rPr>
              <a:t> element and a </a:t>
            </a:r>
            <a:r>
              <a:rPr lang="en" sz="1000">
                <a:solidFill>
                  <a:srgbClr val="24292E"/>
                </a:solidFill>
                <a:highlight>
                  <a:srgbClr val="FFFFFF"/>
                </a:highlight>
                <a:latin typeface="Consolas"/>
                <a:ea typeface="Consolas"/>
                <a:cs typeface="Consolas"/>
                <a:sym typeface="Consolas"/>
              </a:rPr>
              <a:t>section</a:t>
            </a:r>
            <a:r>
              <a:rPr lang="en" sz="1200">
                <a:solidFill>
                  <a:srgbClr val="24292E"/>
                </a:solidFill>
                <a:highlight>
                  <a:srgbClr val="FFFFFF"/>
                </a:highlight>
              </a:rPr>
              <a:t> element are.</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Explain that </a:t>
            </a:r>
            <a:r>
              <a:rPr lang="en" sz="1000">
                <a:solidFill>
                  <a:srgbClr val="24292E"/>
                </a:solidFill>
                <a:highlight>
                  <a:srgbClr val="FFFFFF"/>
                </a:highlight>
                <a:latin typeface="Consolas"/>
                <a:ea typeface="Consolas"/>
                <a:cs typeface="Consolas"/>
                <a:sym typeface="Consolas"/>
              </a:rPr>
              <a:t>div</a:t>
            </a:r>
            <a:r>
              <a:rPr lang="en" sz="1200">
                <a:solidFill>
                  <a:srgbClr val="24292E"/>
                </a:solidFill>
                <a:highlight>
                  <a:srgbClr val="FFFFFF"/>
                </a:highlight>
              </a:rPr>
              <a:t> elements are used to group elements into visually related segments while </a:t>
            </a:r>
            <a:r>
              <a:rPr lang="en" sz="1000">
                <a:solidFill>
                  <a:srgbClr val="24292E"/>
                </a:solidFill>
                <a:highlight>
                  <a:srgbClr val="FFFFFF"/>
                </a:highlight>
                <a:latin typeface="Consolas"/>
                <a:ea typeface="Consolas"/>
                <a:cs typeface="Consolas"/>
                <a:sym typeface="Consolas"/>
              </a:rPr>
              <a:t>section</a:t>
            </a:r>
            <a:r>
              <a:rPr lang="en" sz="1200">
                <a:solidFill>
                  <a:srgbClr val="24292E"/>
                </a:solidFill>
                <a:highlight>
                  <a:srgbClr val="FFFFFF"/>
                </a:highlight>
              </a:rPr>
              <a:t> elements define a specific part of a page and thus should be used as a container element regardless of styling.</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Container elements like </a:t>
            </a:r>
            <a:r>
              <a:rPr lang="en" sz="1000">
                <a:solidFill>
                  <a:srgbClr val="24292E"/>
                </a:solidFill>
                <a:highlight>
                  <a:srgbClr val="FFFFFF"/>
                </a:highlight>
                <a:latin typeface="Consolas"/>
                <a:ea typeface="Consolas"/>
                <a:cs typeface="Consolas"/>
                <a:sym typeface="Consolas"/>
              </a:rPr>
              <a:t>div</a:t>
            </a:r>
            <a:r>
              <a:rPr lang="en" sz="1200">
                <a:solidFill>
                  <a:srgbClr val="24292E"/>
                </a:solidFill>
                <a:highlight>
                  <a:srgbClr val="FFFFFF"/>
                </a:highlight>
              </a:rPr>
              <a:t> and </a:t>
            </a:r>
            <a:r>
              <a:rPr lang="en" sz="1000">
                <a:solidFill>
                  <a:srgbClr val="24292E"/>
                </a:solidFill>
                <a:highlight>
                  <a:srgbClr val="FFFFFF"/>
                </a:highlight>
                <a:latin typeface="Consolas"/>
                <a:ea typeface="Consolas"/>
                <a:cs typeface="Consolas"/>
                <a:sym typeface="Consolas"/>
              </a:rPr>
              <a:t>section</a:t>
            </a:r>
            <a:r>
              <a:rPr lang="en" sz="1200">
                <a:solidFill>
                  <a:srgbClr val="24292E"/>
                </a:solidFill>
                <a:highlight>
                  <a:srgbClr val="FFFFFF"/>
                </a:highlight>
              </a:rPr>
              <a:t>, combined with classes and ids, allow users to group and style HTML elements in chunks. This is especially useful in positioning.</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b5b7cde6a_0_3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b5b7cde6a_0_3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a:t>
            </a:r>
            <a:r>
              <a:rPr b="1" lang="en">
                <a:solidFill>
                  <a:schemeClr val="dk1"/>
                </a:solidFill>
              </a:rPr>
              <a:t>.2</a:t>
            </a:r>
            <a:endParaRPr sz="1200">
              <a:solidFill>
                <a:srgbClr val="24292E"/>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b486c8e50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b486c8e50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5.2</a:t>
            </a:r>
            <a:endParaRPr sz="1200">
              <a:solidFill>
                <a:srgbClr val="24292E"/>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b486c8e50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b486c8e50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5.2</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b486c8e50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b486c8e50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5.3</a:t>
            </a:r>
            <a:r>
              <a:rPr b="1" lang="en">
                <a:solidFill>
                  <a:schemeClr val="dk1"/>
                </a:solidFill>
              </a:rPr>
              <a:t> </a:t>
            </a: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b="1" sz="1200"/>
          </a:p>
          <a:p>
            <a:pPr indent="0" lvl="0" marL="457200" rtl="0" algn="l">
              <a:lnSpc>
                <a:spcPct val="115000"/>
              </a:lnSpc>
              <a:spcBef>
                <a:spcPts val="1200"/>
              </a:spcBef>
              <a:spcAft>
                <a:spcPts val="0"/>
              </a:spcAft>
              <a:buNone/>
            </a:pPr>
            <a:r>
              <a:rPr lang="en" sz="1200">
                <a:solidFill>
                  <a:srgbClr val="24292E"/>
                </a:solidFill>
                <a:highlight>
                  <a:srgbClr val="FFFFFF"/>
                </a:highlight>
              </a:rPr>
              <a:t>Open up the </a:t>
            </a:r>
            <a:r>
              <a:rPr lang="en" sz="1200">
                <a:solidFill>
                  <a:srgbClr val="0366D6"/>
                </a:solidFill>
                <a:highlight>
                  <a:srgbClr val="FFFFFF"/>
                </a:highlight>
                <a:uFill>
                  <a:noFill/>
                </a:uFill>
                <a:hlinkClick r:id="rId2">
                  <a:extLst>
                    <a:ext uri="{A12FA001-AC4F-418D-AE19-62706E023703}">
                      <ahyp:hlinkClr val="tx"/>
                    </a:ext>
                  </a:extLst>
                </a:hlinkClick>
              </a:rPr>
              <a:t>solved version</a:t>
            </a:r>
            <a:r>
              <a:rPr lang="en" sz="1200">
                <a:solidFill>
                  <a:srgbClr val="24292E"/>
                </a:solidFill>
                <a:highlight>
                  <a:srgbClr val="FFFFFF"/>
                </a:highlight>
              </a:rPr>
              <a:t> of the previous activity and go through the code with your class, answering whatever questions they may have.</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b5b7cde6a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b5b7cde6a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6</a:t>
            </a:r>
            <a:r>
              <a:rPr b="1" lang="en"/>
              <a:t>.1</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8b5b7cde6a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b5b7cde6a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Open up the slide deck once more and continue through the presentation on using CSS to position elements, answering whatever questions the class may have.</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After you have gotten through the slide on the box model, open up Google Chrome and show off the HTML/CSS inspector in its developer's tools.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For the time being, specifically focus upon the box-model visualizer.</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Once you have covered the inspector, provide your students with some time in which to visit their favorite website and play around with the inspector on that page.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After a small amount of time has passed, continue through the slides once more.</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8b5b7cde6a_0_1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8b5b7cde6a_0_1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a:t>
            </a:r>
            <a:r>
              <a:rPr b="1" lang="en">
                <a:solidFill>
                  <a:schemeClr val="dk1"/>
                </a:solidFill>
              </a:rPr>
              <a:t>.1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Open up the slide deck once more and continue through the presentation on using CSS to position elements, answering whatever questions the class may have.</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After you have gotten through the slide on the box model, open up Google Chrome and show off the HTML/CSS inspector in its developer's tools.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For the time being, specifically focus upon the box-model visualizer.</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Once you have covered the inspector, provide your students with some time in which to visit their favorite website and play around with the inspector on that page.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After a small amount of time has passed, continue through the slides once more.</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8b5b7cde6a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8b5b7cde6a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8b5b7cde6a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b5b7cde6a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8b5b7cde6a_0_1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b5b7cde6a_0_1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8b5b7cde6a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8b5b7cde6a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b486c8e5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b486c8e5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a:t>
            </a:r>
            <a:r>
              <a:rPr b="1" lang="en">
                <a:solidFill>
                  <a:schemeClr val="dk1"/>
                </a:solidFill>
              </a:rPr>
              <a:t>.2</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8b5b7cde6a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b5b7cde6a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b5b7cde6a_0_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b5b7cde6a_0_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8b5b7cde6a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8b5b7cde6a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8b5b7cde6a_0_2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b5b7cde6a_0_2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8b5b7cde6a_0_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8b5b7cde6a_0_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8b5b7cde6a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8b5b7cde6a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8b5b7cde6a_0_2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8b5b7cde6a_0_2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8b5b7cde6a_0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8b5b7cde6a_0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8b5b7cde6a_0_3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8b5b7cde6a_0_3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8b5b7cde6a_0_3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8b5b7cde6a_0_3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b486c8e5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b486c8e5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a:t>
            </a:r>
            <a:r>
              <a:rPr b="1" lang="en">
                <a:solidFill>
                  <a:schemeClr val="dk1"/>
                </a:solidFill>
              </a:rPr>
              <a:t>.3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b="1" sz="1200"/>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Invite some students from the class to share their code on Slack so that they can show off their work.</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Do a walk through of the code with your class, calling upon students to explain the HTML to their peers.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If no one was able to find a solution to the bonus, take a few moments to explain how you can use links to move between pages contained within the same folder system.</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address for the link is the path to the file within your folder system. So if the HTML files were stored in the same folder, the link would be </a:t>
            </a:r>
            <a:r>
              <a:rPr lang="en" sz="1000">
                <a:solidFill>
                  <a:srgbClr val="24292E"/>
                </a:solidFill>
                <a:latin typeface="Consolas"/>
                <a:ea typeface="Consolas"/>
                <a:cs typeface="Consolas"/>
                <a:sym typeface="Consolas"/>
              </a:rPr>
              <a:t>&lt;a href="filename.html"&gt;Link to File&lt;/a&gt;</a:t>
            </a:r>
            <a:endParaRPr sz="1000">
              <a:solidFill>
                <a:srgbClr val="24292E"/>
              </a:solidFill>
              <a:latin typeface="Consolas"/>
              <a:ea typeface="Consolas"/>
              <a:cs typeface="Consolas"/>
              <a:sym typeface="Consolas"/>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Make certain to point out to the class that it is far wiser to use relative paths and not absolute paths when linking between files within the folder system. This ensures that, when the files are eventually deployed, the path linking between the pages changes to fit the new folder system.</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8b486c8e50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8b486c8e50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a:t>
            </a:r>
            <a:r>
              <a:rPr b="1" lang="en">
                <a:solidFill>
                  <a:schemeClr val="dk1"/>
                </a:solidFill>
              </a:rPr>
              <a:t>.2</a:t>
            </a:r>
            <a:endParaRPr sz="1200">
              <a:solidFill>
                <a:srgbClr val="24292E"/>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8b486c8e50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8b486c8e50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a:t>
            </a:r>
            <a:r>
              <a:rPr b="1" lang="en">
                <a:solidFill>
                  <a:schemeClr val="dk1"/>
                </a:solidFill>
              </a:rPr>
              <a:t>.2</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8b486c8e50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8b486c8e50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a:t>
            </a:r>
            <a:r>
              <a:rPr b="1" lang="en">
                <a:solidFill>
                  <a:schemeClr val="dk1"/>
                </a:solidFill>
              </a:rPr>
              <a:t>.3 </a:t>
            </a: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b="1" sz="1200"/>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Bring the class altogether and then go over the activity once more as a class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Ask the class which method was the easiest and which was the hardest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Ask them if they can see any relative advantages and/or disadvantages to each individual method</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Positioning can be used to better place elements without having to move them around in the HTML. They can also be placed on the same line far more easily and, if you use percentages, are more reactive to the viewport's size.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Using the box model alone makes the exact placement of separate elements quite difficult since they cannot easily be placed on the same line.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Using the box model alone to position elements is also heavily frowned upon and should be avoided when possible.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Floats and clears are useful but can be quite difficult to pick up initially. They are more situationally useful than positioning in cases where you would like text to wrap around an element.</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8b486c8e50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8b486c8e50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7.1</a:t>
            </a:r>
            <a:endParaRPr sz="1200">
              <a:solidFill>
                <a:srgbClr val="24292E"/>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8b486c8e50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8b486c8e50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8b486c8e50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8b486c8e50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8b5b7cde6a_0_3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8b5b7cde6a_0_3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8b5b7cde6a_0_3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8b5b7cde6a_0_3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7.1</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8b486c8e50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8b486c8e50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7.2 </a:t>
            </a:r>
            <a:r>
              <a:rPr b="1" lang="en">
                <a:solidFill>
                  <a:schemeClr val="dk1"/>
                </a:solidFill>
              </a:rPr>
              <a:t> </a:t>
            </a: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b="1" sz="1200"/>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Invite some students from the class to share their webpages/code on Slack so that they can show off their work.</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Do a walk-through of the code with your class, calling upon students to explain the HTML and CSS to their peers.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If there are any areas where your students are struggling, be sure to recap that area for them briefly so that they can catch up.</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Emphasize the following points about the importance of today's material:</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Students will be able to build upon the bio and project pages they made today to create an effective portfolio to share with employers.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Students should spend time adapting and customizing these pages to showcase their personal brand and skills throughout the remainder of the program so that they can be employer ready at graduation. Employer ready would be a completed resume and portfolio to send to job opportunities.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 an upcoming Milestone with Career Services, students will be asked to submit their portfolio for review and feedback. At that time Career Services will continue to help develop an employer ready portfolio to showcase skills and abilities. Remember that this is needed to successfully apply to jobs.</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24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8b5b7cde6a_0_3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8b5b7cde6a_0_3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b5b7cde6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b5b7cde6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b5b7cde6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b5b7cde6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2.1</a:t>
            </a:r>
            <a:endParaRPr b="1" sz="10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Now that our class has created a few basic webpages locally, it's about time we started putting these pages online for the world to see. In order to do this, we are going to be hosting our websites on GitHub Pages.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to the class what the concept of a "host" is.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 web host is the activity or business of providing storage space and access for websites. You cannot put a website online without it being hosted on a server somewhere.</a:t>
            </a:r>
            <a:endParaRPr sz="1200">
              <a:solidFill>
                <a:srgbClr val="24292E"/>
              </a:solidFill>
            </a:endParaRPr>
          </a:p>
          <a:p>
            <a:pPr indent="0" lvl="0" marL="0" rtl="0" algn="l">
              <a:spcBef>
                <a:spcPts val="120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AdobeStock_197664486</a:t>
            </a:r>
            <a:endParaRPr i="1" sz="10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b5b7cde6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b5b7cde6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Open up the </a:t>
            </a:r>
            <a:r>
              <a:rPr lang="en" sz="1200">
                <a:solidFill>
                  <a:srgbClr val="0366D6"/>
                </a:solidFill>
                <a:uFill>
                  <a:noFill/>
                </a:uFill>
                <a:hlinkClick r:id="rId2">
                  <a:extLst>
                    <a:ext uri="{A12FA001-AC4F-418D-AE19-62706E023703}">
                      <ahyp:hlinkClr val="tx"/>
                    </a:ext>
                  </a:extLst>
                </a:hlinkClick>
              </a:rPr>
              <a:t>GitHub Pages website</a:t>
            </a:r>
            <a:r>
              <a:rPr lang="en" sz="1200">
                <a:solidFill>
                  <a:srgbClr val="24292E"/>
                </a:solidFill>
              </a:rPr>
              <a:t> and explain how it essentially allows us to turn GitHub repositories into live webpages without having to worry about pushing our code to another web host provider.</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rPr>
              <a:t>GitHub Pages even boasts about how it can turn simple text documents into live websites using a built-in system called "Jekyll"... We will not be using this at the moment but it is very cool. Your students may want to look into it at some point in the future.</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rPr>
              <a:t>GitHub Pages also allows you to create personal/organization sites for your account OR sites that are specific to a project! We will be going over both methods.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Walk through the steps of creating a personal website using GitHub Pages...</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rPr>
              <a:t>Create a new repository on GitHub called "</a:t>
            </a:r>
            <a:r>
              <a:rPr i="1" lang="en" sz="1200">
                <a:solidFill>
                  <a:srgbClr val="24292E"/>
                </a:solidFill>
              </a:rPr>
              <a:t>username</a:t>
            </a:r>
            <a:r>
              <a:rPr lang="en" sz="1200">
                <a:solidFill>
                  <a:srgbClr val="24292E"/>
                </a:solidFill>
              </a:rPr>
              <a:t>.github.io" where </a:t>
            </a:r>
            <a:r>
              <a:rPr i="1" lang="en" sz="1200">
                <a:solidFill>
                  <a:srgbClr val="24292E"/>
                </a:solidFill>
              </a:rPr>
              <a:t>username</a:t>
            </a:r>
            <a:r>
              <a:rPr lang="en" sz="1200">
                <a:solidFill>
                  <a:srgbClr val="24292E"/>
                </a:solidFill>
              </a:rPr>
              <a:t> is your account name on GitHub.</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rPr>
              <a:t>Next, open up Git Bash or Terminal on your computer. Navigate into the folder that you would like to store your project in and then clone the repository you just created.</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rPr>
              <a:t>Within this new folder, add an HTML file called "index.html" which contains the code for the website you would like to publish.</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rPr>
              <a:t>Add, commit, and push your changes to the repository and... That's it! Whenever anyone navigates to "</a:t>
            </a:r>
            <a:r>
              <a:rPr i="1" lang="en" sz="1200">
                <a:solidFill>
                  <a:srgbClr val="24292E"/>
                </a:solidFill>
              </a:rPr>
              <a:t>username</a:t>
            </a:r>
            <a:r>
              <a:rPr lang="en" sz="1200">
                <a:solidFill>
                  <a:srgbClr val="24292E"/>
                </a:solidFill>
              </a:rPr>
              <a:t>.github.io" they will now land on your webpage!</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rPr>
              <a:t>Navigate to the website on your browser to show your class that the webpage is now fully online.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Recap the steps for deploying to GitHub Pages one more time before continuing onto the next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rPr>
              <a:t>New repo that is labeled "</a:t>
            </a:r>
            <a:r>
              <a:rPr i="1" lang="en" sz="1200">
                <a:solidFill>
                  <a:srgbClr val="24292E"/>
                </a:solidFill>
              </a:rPr>
              <a:t>username</a:t>
            </a:r>
            <a:r>
              <a:rPr lang="en" sz="1200">
                <a:solidFill>
                  <a:srgbClr val="24292E"/>
                </a:solidFill>
              </a:rPr>
              <a:t>.github.io".</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highlight>
                  <a:srgbClr val="FFFFFF"/>
                </a:highlight>
              </a:rPr>
              <a:t>Navigate into a folder and clone the repo into it</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highlight>
                  <a:srgbClr val="FFFFFF"/>
                </a:highlight>
              </a:rPr>
              <a:t>Add an HTML file named "index.html" and code out your webpage</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highlight>
                  <a:srgbClr val="FFFFFF"/>
                </a:highlight>
              </a:rPr>
              <a:t>Add, commit, and push your changes into the repository</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highlight>
                  <a:srgbClr val="FFFFFF"/>
                </a:highlight>
              </a:rPr>
              <a:t>Go to the settings tab in the repo and scroll down to GitHub pages to confirm the page was published.</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AutoNum type="romanLcPeriod"/>
            </a:pPr>
            <a:r>
              <a:rPr lang="en" sz="1200">
                <a:solidFill>
                  <a:srgbClr val="24292E"/>
                </a:solidFill>
                <a:highlight>
                  <a:srgbClr val="FFFFFF"/>
                </a:highlight>
              </a:rPr>
              <a:t>Finally click the link or navigate to </a:t>
            </a:r>
            <a:r>
              <a:rPr lang="en" sz="1000">
                <a:solidFill>
                  <a:srgbClr val="24292E"/>
                </a:solidFill>
                <a:latin typeface="Consolas"/>
                <a:ea typeface="Consolas"/>
                <a:cs typeface="Consolas"/>
                <a:sym typeface="Consolas"/>
              </a:rPr>
              <a:t>https://_username_.github.io</a:t>
            </a:r>
            <a:r>
              <a:rPr lang="en" sz="1200">
                <a:solidFill>
                  <a:srgbClr val="24292E"/>
                </a:solidFill>
                <a:highlight>
                  <a:srgbClr val="FFFFFF"/>
                </a:highlight>
              </a:rPr>
              <a:t> to visit the webpage.</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b486c8e50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b486c8e50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sz="1200">
              <a:solidFill>
                <a:srgbClr val="24292E"/>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5.png"/><Relationship Id="rId4" Type="http://schemas.openxmlformats.org/officeDocument/2006/relationships/image" Target="../media/image4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60" name="Shape 60"/>
        <p:cNvGrpSpPr/>
        <p:nvPr/>
      </p:nvGrpSpPr>
      <p:grpSpPr>
        <a:xfrm>
          <a:off x="0" y="0"/>
          <a:ext cx="0" cy="0"/>
          <a:chOff x="0" y="0"/>
          <a:chExt cx="0" cy="0"/>
        </a:xfrm>
      </p:grpSpPr>
      <p:sp>
        <p:nvSpPr>
          <p:cNvPr id="61" name="Google Shape;61;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63" name="Google Shape;63;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 name="Google Shape;64;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 name="Google Shape;65;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 name="Google Shape;66;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7" name="Google Shape;67;p1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70" name="Google Shape;70;p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72" name="Google Shape;72;p1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75" name="Google Shape;75;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77" name="Google Shape;77;p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8" name="Google Shape;78;p1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79" name="Shape 79"/>
        <p:cNvGrpSpPr/>
        <p:nvPr/>
      </p:nvGrpSpPr>
      <p:grpSpPr>
        <a:xfrm>
          <a:off x="0" y="0"/>
          <a:ext cx="0" cy="0"/>
          <a:chOff x="0" y="0"/>
          <a:chExt cx="0" cy="0"/>
        </a:xfrm>
      </p:grpSpPr>
      <p:pic>
        <p:nvPicPr>
          <p:cNvPr id="80" name="Google Shape;8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 name="Google Shape;81;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3" name="Google Shape;83;p16"/>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84" name="Google Shape;84;p16"/>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2">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8" name="Google Shape;88;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90"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2" name="Google Shape;92;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96" name="Google Shape;96;p18"/>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7" name="Google Shape;97;p1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8"/>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99" name="Shape 99"/>
        <p:cNvGrpSpPr/>
        <p:nvPr/>
      </p:nvGrpSpPr>
      <p:grpSpPr>
        <a:xfrm>
          <a:off x="0" y="0"/>
          <a:ext cx="0" cy="0"/>
          <a:chOff x="0" y="0"/>
          <a:chExt cx="0" cy="0"/>
        </a:xfrm>
      </p:grpSpPr>
      <p:pic>
        <p:nvPicPr>
          <p:cNvPr id="100" name="Google Shape;100;p1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1" name="Google Shape;101;p19"/>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2" name="Google Shape;102;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3" name="Shape 103"/>
        <p:cNvGrpSpPr/>
        <p:nvPr/>
      </p:nvGrpSpPr>
      <p:grpSpPr>
        <a:xfrm>
          <a:off x="0" y="0"/>
          <a:ext cx="0" cy="0"/>
          <a:chOff x="0" y="0"/>
          <a:chExt cx="0" cy="0"/>
        </a:xfrm>
      </p:grpSpPr>
      <p:pic>
        <p:nvPicPr>
          <p:cNvPr id="104" name="Google Shape;104;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 name="Google Shape;106;p2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7" name="Google Shape;107;p20"/>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hyperlink" Target="http://www.youtube.com/watch?v=5ZDLqbCjads" TargetMode="External"/><Relationship Id="rId5"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github.com/coding-boot-camp/DataViz-Lesson-Plans/blob/master/01-Lesson-Plans/11-Web/2/Activities/05-Stu_DullCorp/Unsolved/DullCorp.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github.com/coding-boot-camp/DataViz-Lesson-Plans/blob/master/01-Lesson-Plans/11-Web/2/Activities/06-Stu_TargetedCSS/Unsolved/index.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lorempixel.com/" TargetMode="External"/><Relationship Id="rId4" Type="http://schemas.openxmlformats.org/officeDocument/2006/relationships/hyperlink" Target="http://www.lipsum.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s://github.com/coding-boot-camp/DataViz-Lesson-Plans/blob/master/01-Lesson-Plans/11-Web/2/Activities/08-Stu_AimedPositioning/Unsolved/AimedPositioning.html" TargetMode="External"/><Relationship Id="rId4" Type="http://schemas.openxmlformats.org/officeDocument/2006/relationships/image" Target="../media/image42.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hyperlink" Target="https://github.com/coding-boot-camp/DataViz-Lesson-Plans/blob/master/01-Lesson-Plans/11-Web/2/Activities/09-Stu_StudentBio/Unsolve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sz="1400"/>
              <a:t>Lesson 11.2</a:t>
            </a:r>
            <a:endParaRPr sz="1400"/>
          </a:p>
        </p:txBody>
      </p:sp>
      <p:sp>
        <p:nvSpPr>
          <p:cNvPr id="113" name="Google Shape;113;p21"/>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lnSpc>
                <a:spcPct val="125000"/>
              </a:lnSpc>
              <a:spcBef>
                <a:spcPts val="2400"/>
              </a:spcBef>
              <a:spcAft>
                <a:spcPts val="0"/>
              </a:spcAft>
              <a:buClr>
                <a:schemeClr val="dk1"/>
              </a:buClr>
              <a:buSzPts val="1100"/>
              <a:buFont typeface="Arial"/>
              <a:buNone/>
            </a:pPr>
            <a:r>
              <a:rPr b="1" lang="en" sz="2600">
                <a:solidFill>
                  <a:srgbClr val="24292E"/>
                </a:solidFill>
                <a:highlight>
                  <a:srgbClr val="FFFFFF"/>
                </a:highlight>
                <a:latin typeface="Roboto"/>
                <a:ea typeface="Roboto"/>
                <a:cs typeface="Roboto"/>
                <a:sym typeface="Roboto"/>
              </a:rPr>
              <a:t>Intro to GitHub Pages and CSS</a:t>
            </a:r>
            <a:endParaRPr b="1" sz="2600">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b="1" sz="2600">
              <a:solidFill>
                <a:srgbClr val="24292E"/>
              </a:solidFill>
              <a:highlight>
                <a:srgbClr val="FFFFFF"/>
              </a:highlight>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195" name="Google Shape;195;p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Deploying Personal Bios to GitHub Pages</a:t>
            </a:r>
            <a:endParaRPr b="1">
              <a:latin typeface="Roboto"/>
              <a:ea typeface="Roboto"/>
              <a:cs typeface="Roboto"/>
              <a:sym typeface="Roboto"/>
            </a:endParaRPr>
          </a:p>
        </p:txBody>
      </p:sp>
      <p:sp>
        <p:nvSpPr>
          <p:cNvPr id="196" name="Google Shape;196;p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97" name="Google Shape;19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 name="Google Shape;198;p30"/>
          <p:cNvSpPr txBox="1"/>
          <p:nvPr/>
        </p:nvSpPr>
        <p:spPr>
          <a:xfrm>
            <a:off x="573850" y="978600"/>
            <a:ext cx="8136300" cy="559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Now that we have gone over how to create a personal website using GitHub Pages, it is your turn to publish the bio you created!</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Once your personal webpage is live, slack it out so that everyone can see what you have made.</a:t>
            </a:r>
            <a:endParaRPr>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199" name="Google Shape;199;p30"/>
          <p:cNvSpPr txBox="1"/>
          <p:nvPr/>
        </p:nvSpPr>
        <p:spPr>
          <a:xfrm>
            <a:off x="648850" y="1586675"/>
            <a:ext cx="8061300" cy="559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800">
                <a:solidFill>
                  <a:schemeClr val="dk2"/>
                </a:solidFill>
                <a:highlight>
                  <a:srgbClr val="FFFFFF"/>
                </a:highlight>
                <a:latin typeface="Roboto"/>
                <a:ea typeface="Roboto"/>
                <a:cs typeface="Roboto"/>
                <a:sym typeface="Roboto"/>
              </a:rPr>
              <a:t>Deploy Guide:</a:t>
            </a:r>
            <a:endParaRPr b="1" sz="1800">
              <a:solidFill>
                <a:schemeClr val="dk2"/>
              </a:solidFill>
              <a:highlight>
                <a:srgbClr val="FFFFFF"/>
              </a:highlight>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Create a new repository that is named </a:t>
            </a:r>
            <a:r>
              <a:rPr i="1" lang="en">
                <a:solidFill>
                  <a:srgbClr val="24292E"/>
                </a:solidFill>
                <a:highlight>
                  <a:srgbClr val="FFFFFF"/>
                </a:highlight>
                <a:latin typeface="Roboto"/>
                <a:ea typeface="Roboto"/>
                <a:cs typeface="Roboto"/>
                <a:sym typeface="Roboto"/>
              </a:rPr>
              <a:t>username</a:t>
            </a:r>
            <a:r>
              <a:rPr lang="en">
                <a:solidFill>
                  <a:srgbClr val="24292E"/>
                </a:solidFill>
                <a:highlight>
                  <a:srgbClr val="FFFFFF"/>
                </a:highlight>
                <a:latin typeface="Roboto"/>
                <a:ea typeface="Roboto"/>
                <a:cs typeface="Roboto"/>
                <a:sym typeface="Roboto"/>
              </a:rPr>
              <a:t>.github.io</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Navigate into a folder and clone the repository into it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Add an HTML file named index.html and code out a basic webpage (or use a previous page)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Add, commit, and push your changes into the repository</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Navigate to </a:t>
            </a:r>
            <a:r>
              <a:rPr i="1" lang="en">
                <a:solidFill>
                  <a:srgbClr val="24292E"/>
                </a:solidFill>
                <a:highlight>
                  <a:srgbClr val="FFFFFF"/>
                </a:highlight>
                <a:latin typeface="Roboto"/>
                <a:ea typeface="Roboto"/>
                <a:cs typeface="Roboto"/>
                <a:sym typeface="Roboto"/>
              </a:rPr>
              <a:t>username</a:t>
            </a:r>
            <a:r>
              <a:rPr lang="en">
                <a:solidFill>
                  <a:srgbClr val="24292E"/>
                </a:solidFill>
                <a:highlight>
                  <a:srgbClr val="FFFFFF"/>
                </a:highlight>
                <a:latin typeface="Roboto"/>
                <a:ea typeface="Roboto"/>
                <a:cs typeface="Roboto"/>
                <a:sym typeface="Roboto"/>
              </a:rPr>
              <a:t>.github.io and you will find that your new web page has gone live!</a:t>
            </a:r>
            <a:endParaRPr>
              <a:solidFill>
                <a:srgbClr val="24292E"/>
              </a:solidFill>
              <a:highlight>
                <a:srgbClr val="FFFFFF"/>
              </a:highlight>
              <a:latin typeface="Roboto"/>
              <a:ea typeface="Roboto"/>
              <a:cs typeface="Roboto"/>
              <a:sym typeface="Roboto"/>
            </a:endParaRPr>
          </a:p>
          <a:p>
            <a:pPr indent="0" lvl="0" marL="0" marR="38100" rtl="0" algn="l">
              <a:spcBef>
                <a:spcPts val="1800"/>
              </a:spcBef>
              <a:spcAft>
                <a:spcPts val="0"/>
              </a:spcAft>
              <a:buNone/>
            </a:pPr>
            <a:r>
              <a:rPr b="1" lang="en" sz="1800">
                <a:solidFill>
                  <a:schemeClr val="dk2"/>
                </a:solidFill>
                <a:highlight>
                  <a:srgbClr val="FFFFFF"/>
                </a:highlight>
                <a:latin typeface="Roboto"/>
                <a:ea typeface="Roboto"/>
                <a:cs typeface="Roboto"/>
                <a:sym typeface="Roboto"/>
              </a:rPr>
              <a:t>Bonuses:</a:t>
            </a:r>
            <a:endParaRPr b="1" sz="1800">
              <a:solidFill>
                <a:schemeClr val="dk2"/>
              </a:solidFill>
              <a:highlight>
                <a:srgbClr val="FFFFFF"/>
              </a:highlight>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Add a few new pages to your website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Add extra tags and flesh your page out some more - give it some pop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 name="Google Shape;205;p3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Deploying to GitHub Pages - Projects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Deploying to GitHub Pages - Projects</a:t>
            </a:r>
            <a:endParaRPr b="1">
              <a:latin typeface="Roboto"/>
              <a:ea typeface="Roboto"/>
              <a:cs typeface="Roboto"/>
              <a:sym typeface="Roboto"/>
            </a:endParaRPr>
          </a:p>
        </p:txBody>
      </p:sp>
      <p:sp>
        <p:nvSpPr>
          <p:cNvPr id="211" name="Google Shape;211;p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12" name="Google Shape;21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3" name="Google Shape;213;p32"/>
          <p:cNvPicPr preferRelativeResize="0"/>
          <p:nvPr/>
        </p:nvPicPr>
        <p:blipFill>
          <a:blip r:embed="rId3">
            <a:alphaModFix/>
          </a:blip>
          <a:stretch>
            <a:fillRect/>
          </a:stretch>
        </p:blipFill>
        <p:spPr>
          <a:xfrm>
            <a:off x="278800" y="736675"/>
            <a:ext cx="4076301" cy="2256401"/>
          </a:xfrm>
          <a:prstGeom prst="rect">
            <a:avLst/>
          </a:prstGeom>
          <a:noFill/>
          <a:ln>
            <a:noFill/>
          </a:ln>
        </p:spPr>
      </p:pic>
      <p:pic>
        <p:nvPicPr>
          <p:cNvPr id="214" name="Google Shape;214;p32"/>
          <p:cNvPicPr preferRelativeResize="0"/>
          <p:nvPr/>
        </p:nvPicPr>
        <p:blipFill>
          <a:blip r:embed="rId4">
            <a:alphaModFix/>
          </a:blip>
          <a:stretch>
            <a:fillRect/>
          </a:stretch>
        </p:blipFill>
        <p:spPr>
          <a:xfrm>
            <a:off x="4507501" y="2232050"/>
            <a:ext cx="4484099" cy="25724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Deploying to GitHub Pages - Projects</a:t>
            </a:r>
            <a:endParaRPr b="1">
              <a:latin typeface="Roboto"/>
              <a:ea typeface="Roboto"/>
              <a:cs typeface="Roboto"/>
              <a:sym typeface="Roboto"/>
            </a:endParaRPr>
          </a:p>
        </p:txBody>
      </p:sp>
      <p:sp>
        <p:nvSpPr>
          <p:cNvPr id="220" name="Google Shape;220;p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21" name="Google Shape;221;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2" name="Google Shape;222;p33"/>
          <p:cNvPicPr preferRelativeResize="0"/>
          <p:nvPr/>
        </p:nvPicPr>
        <p:blipFill>
          <a:blip r:embed="rId3">
            <a:alphaModFix/>
          </a:blip>
          <a:stretch>
            <a:fillRect/>
          </a:stretch>
        </p:blipFill>
        <p:spPr>
          <a:xfrm>
            <a:off x="181575" y="782774"/>
            <a:ext cx="3708212" cy="2572400"/>
          </a:xfrm>
          <a:prstGeom prst="rect">
            <a:avLst/>
          </a:prstGeom>
          <a:noFill/>
          <a:ln>
            <a:noFill/>
          </a:ln>
        </p:spPr>
      </p:pic>
      <p:pic>
        <p:nvPicPr>
          <p:cNvPr id="223" name="Google Shape;223;p33"/>
          <p:cNvPicPr preferRelativeResize="0"/>
          <p:nvPr/>
        </p:nvPicPr>
        <p:blipFill>
          <a:blip r:embed="rId4">
            <a:alphaModFix/>
          </a:blip>
          <a:stretch>
            <a:fillRect/>
          </a:stretch>
        </p:blipFill>
        <p:spPr>
          <a:xfrm>
            <a:off x="4051912" y="1882050"/>
            <a:ext cx="4949413" cy="29053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Deploying to GitHub Pages - Projects</a:t>
            </a:r>
            <a:endParaRPr b="1">
              <a:latin typeface="Roboto"/>
              <a:ea typeface="Roboto"/>
              <a:cs typeface="Roboto"/>
              <a:sym typeface="Roboto"/>
            </a:endParaRPr>
          </a:p>
        </p:txBody>
      </p:sp>
      <p:sp>
        <p:nvSpPr>
          <p:cNvPr id="229" name="Google Shape;229;p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30" name="Google Shape;230;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34"/>
          <p:cNvPicPr preferRelativeResize="0"/>
          <p:nvPr/>
        </p:nvPicPr>
        <p:blipFill>
          <a:blip r:embed="rId3">
            <a:alphaModFix/>
          </a:blip>
          <a:stretch>
            <a:fillRect/>
          </a:stretch>
        </p:blipFill>
        <p:spPr>
          <a:xfrm>
            <a:off x="196900" y="786175"/>
            <a:ext cx="4118249" cy="2817125"/>
          </a:xfrm>
          <a:prstGeom prst="rect">
            <a:avLst/>
          </a:prstGeom>
          <a:noFill/>
          <a:ln>
            <a:noFill/>
          </a:ln>
        </p:spPr>
      </p:pic>
      <p:pic>
        <p:nvPicPr>
          <p:cNvPr id="232" name="Google Shape;232;p34"/>
          <p:cNvPicPr preferRelativeResize="0"/>
          <p:nvPr/>
        </p:nvPicPr>
        <p:blipFill>
          <a:blip r:embed="rId4">
            <a:alphaModFix/>
          </a:blip>
          <a:stretch>
            <a:fillRect/>
          </a:stretch>
        </p:blipFill>
        <p:spPr>
          <a:xfrm>
            <a:off x="3933625" y="2835920"/>
            <a:ext cx="4936051" cy="1900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38" name="Google Shape;2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40" name="Google Shape;240;p35"/>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Creating a Project Site</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a:t>
            </a:r>
            <a:r>
              <a:rPr lang="en" sz="1900">
                <a:latin typeface="Roboto Light"/>
                <a:ea typeface="Roboto Light"/>
                <a:cs typeface="Roboto Light"/>
                <a:sym typeface="Roboto Light"/>
              </a:rPr>
              <a:t> will be creating a web page to display and explain a data science project you already completed and will deploy the HTML to a github pages project page.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nvSpPr>
        <p:spPr>
          <a:xfrm>
            <a:off x="573850" y="978600"/>
            <a:ext cx="8136300" cy="559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Now that you know how to create webpages for specific projects, navigate into the repository of one of your previous activities or homework assignments and create a basic webpage for that project.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Make a simple website that explains what the purpose of the activity was and shows off some of the work that you have done.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Create a header that will act as a title for the page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Create a few short paragraphs describing the project's purpose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Try to include at least one table or a picture of a graph that shows off some of the data you collected</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Have some fun! Test your HTML skills by going above and beyond with your page!</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p:txBody>
      </p:sp>
      <p:sp>
        <p:nvSpPr>
          <p:cNvPr id="246" name="Google Shape;246;p36"/>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247" name="Google Shape;247;p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Activity: Deploying Personal Bios to GitHub Pages</a:t>
            </a:r>
            <a:endParaRPr b="1">
              <a:latin typeface="Roboto"/>
              <a:ea typeface="Roboto"/>
              <a:cs typeface="Roboto"/>
              <a:sym typeface="Roboto"/>
            </a:endParaRPr>
          </a:p>
        </p:txBody>
      </p:sp>
      <p:sp>
        <p:nvSpPr>
          <p:cNvPr id="248" name="Google Shape;248;p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49" name="Google Shape;249;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36"/>
          <p:cNvSpPr txBox="1"/>
          <p:nvPr/>
        </p:nvSpPr>
        <p:spPr>
          <a:xfrm>
            <a:off x="573850" y="3483475"/>
            <a:ext cx="7405800" cy="139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Once you have created your HTML, add, commit, and push your files up to GitHub Pages.</a:t>
            </a:r>
            <a:endParaRPr>
              <a:solidFill>
                <a:srgbClr val="24292E"/>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4292E"/>
              </a:buClr>
              <a:buSzPts val="1200"/>
              <a:buChar char="○"/>
            </a:pPr>
            <a:r>
              <a:rPr lang="en">
                <a:solidFill>
                  <a:srgbClr val="24292E"/>
                </a:solidFill>
                <a:highlight>
                  <a:srgbClr val="FFFFFF"/>
                </a:highlight>
                <a:latin typeface="Roboto"/>
                <a:ea typeface="Roboto"/>
                <a:cs typeface="Roboto"/>
                <a:sym typeface="Roboto"/>
              </a:rPr>
              <a:t>Make sure to navigate to your page in the web browser to ensure your website is live</a:t>
            </a:r>
            <a:r>
              <a:rPr lang="en" sz="1200">
                <a:solidFill>
                  <a:srgbClr val="24292E"/>
                </a:solidFill>
                <a:highlight>
                  <a:srgbClr val="FFFFFF"/>
                </a:highlight>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Deployment Guide</a:t>
            </a:r>
            <a:r>
              <a:rPr b="1" lang="en"/>
              <a:t>:</a:t>
            </a:r>
            <a:endParaRPr sz="1200">
              <a:solidFill>
                <a:schemeClr val="dk1"/>
              </a:solidFill>
              <a:highlight>
                <a:srgbClr val="FFFFFF"/>
              </a:highlight>
            </a:endParaRPr>
          </a:p>
        </p:txBody>
      </p:sp>
      <p:sp>
        <p:nvSpPr>
          <p:cNvPr id="256" name="Google Shape;256;p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Deploying Personal Bios to GitHub Pages</a:t>
            </a:r>
            <a:endParaRPr b="1">
              <a:latin typeface="Roboto"/>
              <a:ea typeface="Roboto"/>
              <a:cs typeface="Roboto"/>
              <a:sym typeface="Roboto"/>
            </a:endParaRPr>
          </a:p>
        </p:txBody>
      </p:sp>
      <p:sp>
        <p:nvSpPr>
          <p:cNvPr id="257" name="Google Shape;257;p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58" name="Google Shape;25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7"/>
          <p:cNvSpPr txBox="1"/>
          <p:nvPr/>
        </p:nvSpPr>
        <p:spPr>
          <a:xfrm>
            <a:off x="598500" y="1124250"/>
            <a:ext cx="7361100" cy="3000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highlight>
                  <a:srgbClr val="FFFFFF"/>
                </a:highlight>
              </a:rPr>
              <a:t>Create a new repository on your GitHub account. You can name this repository whatever you would like.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highlight>
                  <a:srgbClr val="FFFFFF"/>
                </a:highlight>
              </a:rPr>
              <a:t>Once inside of the repository, create a new file and name it index.html</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highlight>
                  <a:srgbClr val="FFFFFF"/>
                </a:highlight>
              </a:rPr>
              <a:t>Add your HTML into this file, save it, and then navigate into your repository's Settings tab.</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highlight>
                  <a:srgbClr val="FFFFFF"/>
                </a:highlight>
              </a:rPr>
              <a:t>Scroll down to the GitHub Pages section and then, in the section labeled Source, select that you would like to use the master branch as your source.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highlight>
                  <a:srgbClr val="FFFFFF"/>
                </a:highlight>
              </a:rPr>
              <a:t>Navigate to </a:t>
            </a:r>
            <a:r>
              <a:rPr i="1" lang="en" sz="1200">
                <a:solidFill>
                  <a:srgbClr val="24292E"/>
                </a:solidFill>
                <a:highlight>
                  <a:srgbClr val="FFFFFF"/>
                </a:highlight>
              </a:rPr>
              <a:t>username</a:t>
            </a:r>
            <a:r>
              <a:rPr lang="en" sz="1200">
                <a:solidFill>
                  <a:srgbClr val="24292E"/>
                </a:solidFill>
                <a:highlight>
                  <a:srgbClr val="FFFFFF"/>
                </a:highlight>
              </a:rPr>
              <a:t>.github.io/</a:t>
            </a:r>
            <a:r>
              <a:rPr i="1" lang="en" sz="1200">
                <a:solidFill>
                  <a:srgbClr val="24292E"/>
                </a:solidFill>
                <a:highlight>
                  <a:srgbClr val="FFFFFF"/>
                </a:highlight>
              </a:rPr>
              <a:t>repositoryname</a:t>
            </a:r>
            <a:r>
              <a:rPr lang="en" sz="1200">
                <a:solidFill>
                  <a:srgbClr val="24292E"/>
                </a:solidFill>
                <a:highlight>
                  <a:srgbClr val="FFFFFF"/>
                </a:highlight>
              </a:rPr>
              <a:t> and you will find that your new web page has gone live!</a:t>
            </a:r>
            <a:endParaRPr sz="1200">
              <a:solidFill>
                <a:srgbClr val="24292E"/>
              </a:solidFill>
              <a:highlight>
                <a:srgbClr val="FFFFFF"/>
              </a:highlight>
            </a:endParaRPr>
          </a:p>
          <a:p>
            <a:pPr indent="190500" lvl="0" marL="0" marR="38100" rtl="0" algn="l">
              <a:spcBef>
                <a:spcPts val="1800"/>
              </a:spcBef>
              <a:spcAft>
                <a:spcPts val="0"/>
              </a:spcAft>
              <a:buNone/>
            </a:pPr>
            <a:r>
              <a:rPr b="1" lang="en" sz="1700">
                <a:solidFill>
                  <a:schemeClr val="dk2"/>
                </a:solidFill>
                <a:highlight>
                  <a:srgbClr val="FFFFFF"/>
                </a:highlight>
              </a:rPr>
              <a:t>Bonuses:</a:t>
            </a:r>
            <a:endParaRPr b="1" sz="1700">
              <a:solidFill>
                <a:schemeClr val="dk2"/>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Try to create a navigation system which links from your personal website to this new project site and vice-versa.</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See if you can create something of a portfolio that can be used to show off all of the work you have done in the past.</a:t>
            </a:r>
            <a:endParaRPr sz="1200">
              <a:solidFill>
                <a:srgbClr val="24292E"/>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8"/>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265" name="Google Shape;265;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66" name="Google Shape;266;p38" title="15 minute Countdown timer (with alarm)">
            <a:hlinkClick r:id="rId4"/>
          </p:cNvPr>
          <p:cNvPicPr preferRelativeResize="0"/>
          <p:nvPr/>
        </p:nvPicPr>
        <p:blipFill>
          <a:blip r:embed="rId5">
            <a:alphaModFix/>
          </a:blip>
          <a:stretch>
            <a:fillRect/>
          </a:stretch>
        </p:blipFill>
        <p:spPr>
          <a:xfrm>
            <a:off x="298200" y="3657575"/>
            <a:ext cx="1732850" cy="1299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72" name="Google Shape;272;p3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Introduction to Basic CSS Styling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Class Objectives</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22"/>
          <p:cNvSpPr txBox="1"/>
          <p:nvPr>
            <p:ph idx="1" type="subTitle"/>
          </p:nvPr>
        </p:nvSpPr>
        <p:spPr>
          <a:xfrm>
            <a:off x="0" y="6347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By the end of today’s class you will be able to:</a:t>
            </a:r>
            <a:endParaRPr b="1"/>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p>
        </p:txBody>
      </p:sp>
      <p:sp>
        <p:nvSpPr>
          <p:cNvPr id="120" name="Google Shape;120;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2" name="Google Shape;122;p22"/>
          <p:cNvSpPr/>
          <p:nvPr/>
        </p:nvSpPr>
        <p:spPr>
          <a:xfrm>
            <a:off x="1101750" y="1250550"/>
            <a:ext cx="78666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Have a firm </a:t>
            </a:r>
            <a:r>
              <a:rPr lang="en"/>
              <a:t>understanding</a:t>
            </a:r>
            <a:r>
              <a:rPr lang="en"/>
              <a:t> of how to deploy HTML webpages to the internet using GitHub pages. </a:t>
            </a:r>
            <a:endParaRPr/>
          </a:p>
        </p:txBody>
      </p:sp>
      <p:pic>
        <p:nvPicPr>
          <p:cNvPr id="123" name="Google Shape;123;p22"/>
          <p:cNvPicPr preferRelativeResize="0"/>
          <p:nvPr/>
        </p:nvPicPr>
        <p:blipFill rotWithShape="1">
          <a:blip r:embed="rId3">
            <a:alphaModFix/>
          </a:blip>
          <a:srcRect b="1765" l="0" r="0" t="1774"/>
          <a:stretch/>
        </p:blipFill>
        <p:spPr>
          <a:xfrm>
            <a:off x="438090" y="1250540"/>
            <a:ext cx="557338" cy="430587"/>
          </a:xfrm>
          <a:prstGeom prst="rect">
            <a:avLst/>
          </a:prstGeom>
          <a:noFill/>
          <a:ln>
            <a:noFill/>
          </a:ln>
        </p:spPr>
      </p:pic>
      <p:pic>
        <p:nvPicPr>
          <p:cNvPr id="124" name="Google Shape;124;p22"/>
          <p:cNvPicPr preferRelativeResize="0"/>
          <p:nvPr/>
        </p:nvPicPr>
        <p:blipFill rotWithShape="1">
          <a:blip r:embed="rId3">
            <a:alphaModFix/>
          </a:blip>
          <a:srcRect b="1765" l="0" r="0" t="1774"/>
          <a:stretch/>
        </p:blipFill>
        <p:spPr>
          <a:xfrm>
            <a:off x="438090" y="1782190"/>
            <a:ext cx="557338" cy="430587"/>
          </a:xfrm>
          <a:prstGeom prst="rect">
            <a:avLst/>
          </a:prstGeom>
          <a:noFill/>
          <a:ln>
            <a:noFill/>
          </a:ln>
        </p:spPr>
      </p:pic>
      <p:pic>
        <p:nvPicPr>
          <p:cNvPr id="125" name="Google Shape;125;p22"/>
          <p:cNvPicPr preferRelativeResize="0"/>
          <p:nvPr/>
        </p:nvPicPr>
        <p:blipFill rotWithShape="1">
          <a:blip r:embed="rId3">
            <a:alphaModFix/>
          </a:blip>
          <a:srcRect b="1765" l="0" r="0" t="1774"/>
          <a:stretch/>
        </p:blipFill>
        <p:spPr>
          <a:xfrm>
            <a:off x="438090" y="2337453"/>
            <a:ext cx="557338" cy="430587"/>
          </a:xfrm>
          <a:prstGeom prst="rect">
            <a:avLst/>
          </a:prstGeom>
          <a:noFill/>
          <a:ln>
            <a:noFill/>
          </a:ln>
        </p:spPr>
      </p:pic>
      <p:sp>
        <p:nvSpPr>
          <p:cNvPr id="126" name="Google Shape;126;p22"/>
          <p:cNvSpPr/>
          <p:nvPr/>
        </p:nvSpPr>
        <p:spPr>
          <a:xfrm>
            <a:off x="1101755" y="2319544"/>
            <a:ext cx="78669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Basic knowledge how to position HTML elements on a web page using CSS.</a:t>
            </a:r>
            <a:endParaRPr/>
          </a:p>
        </p:txBody>
      </p:sp>
      <p:sp>
        <p:nvSpPr>
          <p:cNvPr id="127" name="Google Shape;127;p22"/>
          <p:cNvSpPr/>
          <p:nvPr/>
        </p:nvSpPr>
        <p:spPr>
          <a:xfrm>
            <a:off x="1101750" y="1785025"/>
            <a:ext cx="78666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Basic understanding of CSS styling.</a:t>
            </a: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FF0000"/>
                </a:solidFill>
              </a:rPr>
              <a:t>CSS</a:t>
            </a:r>
            <a:r>
              <a:rPr b="1" lang="en"/>
              <a:t>: Cascading Style Sheets</a:t>
            </a:r>
            <a:endParaRPr sz="1200">
              <a:solidFill>
                <a:schemeClr val="dk1"/>
              </a:solidFill>
              <a:highlight>
                <a:srgbClr val="FFFFFF"/>
              </a:highlight>
            </a:endParaRPr>
          </a:p>
        </p:txBody>
      </p:sp>
      <p:sp>
        <p:nvSpPr>
          <p:cNvPr id="278" name="Google Shape;278;p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Introduction to Basic CSS Styling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279" name="Google Shape;279;p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80" name="Google Shape;28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40"/>
          <p:cNvSpPr txBox="1"/>
          <p:nvPr/>
        </p:nvSpPr>
        <p:spPr>
          <a:xfrm>
            <a:off x="786725" y="1064800"/>
            <a:ext cx="73896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CSS describes how and where elements should appear on the page.</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It defines things such as color, placement, fonts, sizes, and more.</a:t>
            </a:r>
            <a:endParaRPr sz="1000"/>
          </a:p>
        </p:txBody>
      </p:sp>
      <p:pic>
        <p:nvPicPr>
          <p:cNvPr id="282" name="Google Shape;282;p40"/>
          <p:cNvPicPr preferRelativeResize="0"/>
          <p:nvPr/>
        </p:nvPicPr>
        <p:blipFill>
          <a:blip r:embed="rId3">
            <a:alphaModFix/>
          </a:blip>
          <a:stretch>
            <a:fillRect/>
          </a:stretch>
        </p:blipFill>
        <p:spPr>
          <a:xfrm>
            <a:off x="3568863" y="1725900"/>
            <a:ext cx="2006275" cy="28104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HTML/CSS Analogy</a:t>
            </a:r>
            <a:endParaRPr sz="1200">
              <a:solidFill>
                <a:schemeClr val="dk1"/>
              </a:solidFill>
              <a:highlight>
                <a:srgbClr val="FFFFFF"/>
              </a:highlight>
            </a:endParaRPr>
          </a:p>
        </p:txBody>
      </p:sp>
      <p:sp>
        <p:nvSpPr>
          <p:cNvPr id="288" name="Google Shape;288;p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Introduction to Basic CSS Styling</a:t>
            </a:r>
            <a:endParaRPr b="1">
              <a:latin typeface="Roboto"/>
              <a:ea typeface="Roboto"/>
              <a:cs typeface="Roboto"/>
              <a:sym typeface="Roboto"/>
            </a:endParaRPr>
          </a:p>
          <a:p>
            <a:pPr indent="0" lvl="0" marL="1828800" rtl="0" algn="l">
              <a:spcBef>
                <a:spcPts val="0"/>
              </a:spcBef>
              <a:spcAft>
                <a:spcPts val="0"/>
              </a:spcAft>
              <a:buNone/>
            </a:pPr>
            <a:r>
              <a:t/>
            </a:r>
            <a:endParaRPr b="1" sz="2600">
              <a:latin typeface="Roboto"/>
              <a:ea typeface="Roboto"/>
              <a:cs typeface="Roboto"/>
              <a:sym typeface="Roboto"/>
            </a:endParaRPr>
          </a:p>
        </p:txBody>
      </p:sp>
      <p:sp>
        <p:nvSpPr>
          <p:cNvPr id="289" name="Google Shape;289;p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90" name="Google Shape;290;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91" name="Google Shape;291;p41"/>
          <p:cNvGraphicFramePr/>
          <p:nvPr/>
        </p:nvGraphicFramePr>
        <p:xfrm>
          <a:off x="920525" y="1421813"/>
          <a:ext cx="3000000" cy="3000000"/>
        </p:xfrm>
        <a:graphic>
          <a:graphicData uri="http://schemas.openxmlformats.org/drawingml/2006/table">
            <a:tbl>
              <a:tblPr>
                <a:noFill/>
                <a:tableStyleId>{CD04D8B4-786E-485C-9ED3-7597F0EB17B6}</a:tableStyleId>
              </a:tblPr>
              <a:tblGrid>
                <a:gridCol w="3651475"/>
                <a:gridCol w="3651475"/>
              </a:tblGrid>
              <a:tr h="352625">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HTML Alone</a:t>
                      </a:r>
                      <a:endParaRPr b="1" sz="1800">
                        <a:solidFill>
                          <a:srgbClr val="FFFFFF"/>
                        </a:solidFill>
                        <a:latin typeface="Roboto"/>
                        <a:ea typeface="Roboto"/>
                        <a:cs typeface="Roboto"/>
                        <a:sym typeface="Roboto"/>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HTML and CSS</a:t>
                      </a:r>
                      <a:endParaRPr b="1" sz="1800">
                        <a:solidFill>
                          <a:srgbClr val="FFFFFF"/>
                        </a:solidFill>
                        <a:latin typeface="Roboto"/>
                        <a:ea typeface="Roboto"/>
                        <a:cs typeface="Roboto"/>
                        <a:sym typeface="Roboto"/>
                      </a:endParaRPr>
                    </a:p>
                  </a:txBody>
                  <a:tcPr marT="91425" marB="91425" marR="91425" marL="137150" anchor="b">
                    <a:solidFill>
                      <a:srgbClr val="2E75B6"/>
                    </a:solidFill>
                  </a:tcPr>
                </a:tc>
              </a:tr>
              <a:tr h="494975">
                <a:tc>
                  <a:txBody>
                    <a:bodyPr/>
                    <a:lstStyle/>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Like writing papers in </a:t>
                      </a:r>
                      <a:r>
                        <a:rPr lang="en">
                          <a:latin typeface="Roboto"/>
                          <a:ea typeface="Roboto"/>
                          <a:cs typeface="Roboto"/>
                          <a:sym typeface="Roboto"/>
                        </a:rPr>
                        <a:t>Notepad.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91425" marB="91425" marR="91425" marL="137150"/>
                </a:tc>
                <a:tc>
                  <a:txBody>
                    <a:bodyPr/>
                    <a:lstStyle/>
                    <a:p>
                      <a:pPr indent="0" lvl="0" marL="0" rtl="0" algn="l">
                        <a:spcBef>
                          <a:spcPts val="0"/>
                        </a:spcBef>
                        <a:spcAft>
                          <a:spcPts val="0"/>
                        </a:spcAft>
                        <a:buNone/>
                      </a:pPr>
                      <a:r>
                        <a:rPr lang="en">
                          <a:latin typeface="Roboto"/>
                          <a:ea typeface="Roboto"/>
                          <a:cs typeface="Roboto"/>
                          <a:sym typeface="Roboto"/>
                        </a:rPr>
                        <a:t>Like writing papers in Microsoft Word.</a:t>
                      </a:r>
                      <a:endParaRPr>
                        <a:latin typeface="Roboto"/>
                        <a:ea typeface="Roboto"/>
                        <a:cs typeface="Roboto"/>
                        <a:sym typeface="Roboto"/>
                      </a:endParaRPr>
                    </a:p>
                  </a:txBody>
                  <a:tcPr marT="91425" marB="91425" marR="91425" marL="137150"/>
                </a:tc>
              </a:tr>
              <a:tr h="494975">
                <a:tc>
                  <a:txBody>
                    <a:bodyPr/>
                    <a:lstStyle/>
                    <a:p>
                      <a:pPr indent="0" lvl="0" marL="0" rtl="0" algn="l">
                        <a:spcBef>
                          <a:spcPts val="0"/>
                        </a:spcBef>
                        <a:spcAft>
                          <a:spcPts val="0"/>
                        </a:spcAft>
                        <a:buNone/>
                      </a:pPr>
                      <a:r>
                        <a:rPr lang="en">
                          <a:latin typeface="Roboto"/>
                          <a:ea typeface="Roboto"/>
                          <a:cs typeface="Roboto"/>
                          <a:sym typeface="Roboto"/>
                        </a:rPr>
                        <a:t>Used to write unformatted text (i.e, content only).</a:t>
                      </a:r>
                      <a:endParaRPr>
                        <a:latin typeface="Roboto"/>
                        <a:ea typeface="Roboto"/>
                        <a:cs typeface="Roboto"/>
                        <a:sym typeface="Roboto"/>
                      </a:endParaRPr>
                    </a:p>
                  </a:txBody>
                  <a:tcPr marT="91425" marB="91425" marR="91425" marL="137150"/>
                </a:tc>
                <a:tc>
                  <a:txBody>
                    <a:bodyPr/>
                    <a:lstStyle/>
                    <a:p>
                      <a:pPr indent="0" lvl="0" marL="0" rtl="0" algn="l">
                        <a:spcBef>
                          <a:spcPts val="0"/>
                        </a:spcBef>
                        <a:spcAft>
                          <a:spcPts val="0"/>
                        </a:spcAft>
                        <a:buNone/>
                      </a:pPr>
                      <a:r>
                        <a:rPr lang="en">
                          <a:latin typeface="Roboto"/>
                          <a:ea typeface="Roboto"/>
                          <a:cs typeface="Roboto"/>
                          <a:sym typeface="Roboto"/>
                        </a:rPr>
                        <a:t>Used both to write the content </a:t>
                      </a:r>
                      <a:r>
                        <a:rPr i="1" lang="en">
                          <a:latin typeface="Roboto"/>
                          <a:ea typeface="Roboto"/>
                          <a:cs typeface="Roboto"/>
                          <a:sym typeface="Roboto"/>
                        </a:rPr>
                        <a:t>and</a:t>
                      </a:r>
                      <a:r>
                        <a:rPr lang="en">
                          <a:latin typeface="Roboto"/>
                          <a:ea typeface="Roboto"/>
                          <a:cs typeface="Roboto"/>
                          <a:sym typeface="Roboto"/>
                        </a:rPr>
                        <a:t> format it (color, font, alignment, layout, etc.).</a:t>
                      </a:r>
                      <a:endParaRPr>
                        <a:latin typeface="Roboto"/>
                        <a:ea typeface="Roboto"/>
                        <a:cs typeface="Roboto"/>
                        <a:sym typeface="Roboto"/>
                      </a:endParaRPr>
                    </a:p>
                  </a:txBody>
                  <a:tcPr marT="91425" marB="91425" marR="91425" marL="137150"/>
                </a:tc>
              </a:tr>
              <a:tr h="1388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92" name="Google Shape;292;p41"/>
          <p:cNvPicPr preferRelativeResize="0"/>
          <p:nvPr/>
        </p:nvPicPr>
        <p:blipFill rotWithShape="1">
          <a:blip r:embed="rId3">
            <a:alphaModFix/>
          </a:blip>
          <a:srcRect b="10672" l="0" r="0" t="10680"/>
          <a:stretch/>
        </p:blipFill>
        <p:spPr>
          <a:xfrm>
            <a:off x="2002101" y="3277575"/>
            <a:ext cx="1241025" cy="976000"/>
          </a:xfrm>
          <a:prstGeom prst="rect">
            <a:avLst/>
          </a:prstGeom>
          <a:noFill/>
          <a:ln>
            <a:noFill/>
          </a:ln>
        </p:spPr>
      </p:pic>
      <p:pic>
        <p:nvPicPr>
          <p:cNvPr id="293" name="Google Shape;293;p41"/>
          <p:cNvPicPr preferRelativeResize="0"/>
          <p:nvPr/>
        </p:nvPicPr>
        <p:blipFill>
          <a:blip r:embed="rId4">
            <a:alphaModFix/>
          </a:blip>
          <a:stretch>
            <a:fillRect/>
          </a:stretch>
        </p:blipFill>
        <p:spPr>
          <a:xfrm>
            <a:off x="5651625" y="3277575"/>
            <a:ext cx="1455077" cy="1071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FF0000"/>
                </a:solidFill>
              </a:rPr>
              <a:t>CSS</a:t>
            </a:r>
            <a:r>
              <a:rPr b="1" lang="en"/>
              <a:t> Syntax</a:t>
            </a:r>
            <a:endParaRPr sz="1200">
              <a:solidFill>
                <a:schemeClr val="dk1"/>
              </a:solidFill>
              <a:highlight>
                <a:srgbClr val="FFFFFF"/>
              </a:highlight>
            </a:endParaRPr>
          </a:p>
        </p:txBody>
      </p:sp>
      <p:sp>
        <p:nvSpPr>
          <p:cNvPr id="299" name="Google Shape;299;p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Introduction to Basic CSS Styling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300" name="Google Shape;300;p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01" name="Google Shape;301;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42"/>
          <p:cNvSpPr txBox="1"/>
          <p:nvPr/>
        </p:nvSpPr>
        <p:spPr>
          <a:xfrm>
            <a:off x="786725" y="1064800"/>
            <a:ext cx="7389600" cy="653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CSS works by hooking onto </a:t>
            </a:r>
            <a:r>
              <a:rPr b="1" lang="en">
                <a:solidFill>
                  <a:schemeClr val="dk1"/>
                </a:solidFill>
                <a:latin typeface="Roboto"/>
                <a:ea typeface="Roboto"/>
                <a:cs typeface="Roboto"/>
                <a:sym typeface="Roboto"/>
              </a:rPr>
              <a:t>selectors</a:t>
            </a:r>
            <a:r>
              <a:rPr lang="en">
                <a:solidFill>
                  <a:schemeClr val="dk1"/>
                </a:solidFill>
                <a:latin typeface="Roboto"/>
                <a:ea typeface="Roboto"/>
                <a:cs typeface="Roboto"/>
                <a:sym typeface="Roboto"/>
              </a:rPr>
              <a:t> added into HTML using </a:t>
            </a:r>
            <a:r>
              <a:rPr b="1" lang="en">
                <a:solidFill>
                  <a:schemeClr val="dk1"/>
                </a:solidFill>
                <a:latin typeface="Roboto"/>
                <a:ea typeface="Roboto"/>
                <a:cs typeface="Roboto"/>
                <a:sym typeface="Roboto"/>
              </a:rPr>
              <a:t>classes</a:t>
            </a:r>
            <a:r>
              <a:rPr lang="en">
                <a:solidFill>
                  <a:schemeClr val="dk1"/>
                </a:solidFill>
                <a:latin typeface="Roboto"/>
                <a:ea typeface="Roboto"/>
                <a:cs typeface="Roboto"/>
                <a:sym typeface="Roboto"/>
              </a:rPr>
              <a:t> and </a:t>
            </a:r>
            <a:r>
              <a:rPr b="1" lang="en">
                <a:solidFill>
                  <a:schemeClr val="dk1"/>
                </a:solidFill>
                <a:latin typeface="Roboto"/>
                <a:ea typeface="Roboto"/>
                <a:cs typeface="Roboto"/>
                <a:sym typeface="Roboto"/>
              </a:rPr>
              <a:t>identifiers</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Once hooked, we apply </a:t>
            </a:r>
            <a:r>
              <a:rPr b="1" lang="en">
                <a:solidFill>
                  <a:schemeClr val="dk1"/>
                </a:solidFill>
                <a:latin typeface="Roboto"/>
                <a:ea typeface="Roboto"/>
                <a:cs typeface="Roboto"/>
                <a:sym typeface="Roboto"/>
              </a:rPr>
              <a:t>styles</a:t>
            </a:r>
            <a:r>
              <a:rPr lang="en">
                <a:solidFill>
                  <a:schemeClr val="dk1"/>
                </a:solidFill>
                <a:latin typeface="Roboto"/>
                <a:ea typeface="Roboto"/>
                <a:cs typeface="Roboto"/>
                <a:sym typeface="Roboto"/>
              </a:rPr>
              <a:t> to those HTML elements using CSS.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303" name="Google Shape;303;p42"/>
          <p:cNvSpPr txBox="1"/>
          <p:nvPr/>
        </p:nvSpPr>
        <p:spPr>
          <a:xfrm>
            <a:off x="989100" y="2775925"/>
            <a:ext cx="484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a </a:t>
            </a:r>
            <a:endParaRPr sz="3200">
              <a:latin typeface="Inconsolata"/>
              <a:ea typeface="Inconsolata"/>
              <a:cs typeface="Inconsolata"/>
              <a:sym typeface="Inconsolata"/>
            </a:endParaRPr>
          </a:p>
        </p:txBody>
      </p:sp>
      <p:sp>
        <p:nvSpPr>
          <p:cNvPr id="304" name="Google Shape;304;p42"/>
          <p:cNvSpPr txBox="1"/>
          <p:nvPr/>
        </p:nvSpPr>
        <p:spPr>
          <a:xfrm>
            <a:off x="789900" y="2177618"/>
            <a:ext cx="9075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selector</a:t>
            </a:r>
            <a:endParaRPr sz="1600">
              <a:latin typeface="Roboto"/>
              <a:ea typeface="Roboto"/>
              <a:cs typeface="Roboto"/>
              <a:sym typeface="Roboto"/>
            </a:endParaRPr>
          </a:p>
        </p:txBody>
      </p:sp>
      <p:sp>
        <p:nvSpPr>
          <p:cNvPr id="305" name="Google Shape;305;p42"/>
          <p:cNvSpPr txBox="1"/>
          <p:nvPr/>
        </p:nvSpPr>
        <p:spPr>
          <a:xfrm>
            <a:off x="676625" y="383222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declaration start</a:t>
            </a:r>
            <a:endParaRPr sz="1600">
              <a:latin typeface="Roboto"/>
              <a:ea typeface="Roboto"/>
              <a:cs typeface="Roboto"/>
              <a:sym typeface="Roboto"/>
            </a:endParaRPr>
          </a:p>
        </p:txBody>
      </p:sp>
      <p:sp>
        <p:nvSpPr>
          <p:cNvPr id="306" name="Google Shape;306;p42"/>
          <p:cNvSpPr txBox="1"/>
          <p:nvPr/>
        </p:nvSpPr>
        <p:spPr>
          <a:xfrm>
            <a:off x="1859925" y="2775950"/>
            <a:ext cx="3664800" cy="721800"/>
          </a:xfrm>
          <a:prstGeom prst="rect">
            <a:avLst/>
          </a:prstGeom>
          <a:solidFill>
            <a:srgbClr val="00FFF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background-color </a:t>
            </a:r>
            <a:endParaRPr sz="3200">
              <a:latin typeface="Inconsolata"/>
              <a:ea typeface="Inconsolata"/>
              <a:cs typeface="Inconsolata"/>
              <a:sym typeface="Inconsolata"/>
            </a:endParaRPr>
          </a:p>
        </p:txBody>
      </p:sp>
      <p:sp>
        <p:nvSpPr>
          <p:cNvPr id="307" name="Google Shape;307;p42"/>
          <p:cNvSpPr txBox="1"/>
          <p:nvPr/>
        </p:nvSpPr>
        <p:spPr>
          <a:xfrm>
            <a:off x="1473900" y="2775950"/>
            <a:ext cx="375900" cy="721800"/>
          </a:xfrm>
          <a:prstGeom prst="rect">
            <a:avLst/>
          </a:prstGeom>
          <a:solidFill>
            <a:srgbClr val="A9B7C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1100"/>
              <a:buFont typeface="Arial"/>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08" name="Google Shape;308;p42"/>
          <p:cNvSpPr txBox="1"/>
          <p:nvPr/>
        </p:nvSpPr>
        <p:spPr>
          <a:xfrm>
            <a:off x="5805600" y="2775950"/>
            <a:ext cx="1611000" cy="721800"/>
          </a:xfrm>
          <a:prstGeom prst="rect">
            <a:avLst/>
          </a:prstGeom>
          <a:solidFill>
            <a:srgbClr val="FFFF0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yellow</a:t>
            </a:r>
            <a:endParaRPr sz="3200">
              <a:latin typeface="Inconsolata"/>
              <a:ea typeface="Inconsolata"/>
              <a:cs typeface="Inconsolata"/>
              <a:sym typeface="Inconsolata"/>
            </a:endParaRPr>
          </a:p>
        </p:txBody>
      </p:sp>
      <p:sp>
        <p:nvSpPr>
          <p:cNvPr id="309" name="Google Shape;309;p42"/>
          <p:cNvSpPr txBox="1"/>
          <p:nvPr/>
        </p:nvSpPr>
        <p:spPr>
          <a:xfrm>
            <a:off x="7118550" y="2176500"/>
            <a:ext cx="1553400" cy="296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declaration end</a:t>
            </a:r>
            <a:endParaRPr sz="1600">
              <a:solidFill>
                <a:srgbClr val="000000"/>
              </a:solidFill>
              <a:latin typeface="Roboto"/>
              <a:ea typeface="Roboto"/>
              <a:cs typeface="Roboto"/>
              <a:sym typeface="Roboto"/>
            </a:endParaRPr>
          </a:p>
          <a:p>
            <a:pPr indent="0" lvl="0" marL="0" rtl="0" algn="ctr">
              <a:lnSpc>
                <a:spcPct val="100000"/>
              </a:lnSpc>
              <a:spcBef>
                <a:spcPts val="0"/>
              </a:spcBef>
              <a:spcAft>
                <a:spcPts val="0"/>
              </a:spcAft>
              <a:buNone/>
            </a:pPr>
            <a:r>
              <a:t/>
            </a:r>
            <a:endParaRPr sz="1600">
              <a:latin typeface="Roboto"/>
              <a:ea typeface="Roboto"/>
              <a:cs typeface="Roboto"/>
              <a:sym typeface="Roboto"/>
            </a:endParaRPr>
          </a:p>
        </p:txBody>
      </p:sp>
      <p:sp>
        <p:nvSpPr>
          <p:cNvPr id="310" name="Google Shape;310;p42"/>
          <p:cNvSpPr txBox="1"/>
          <p:nvPr/>
        </p:nvSpPr>
        <p:spPr>
          <a:xfrm>
            <a:off x="5506050" y="2775925"/>
            <a:ext cx="337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11" name="Google Shape;311;p42"/>
          <p:cNvSpPr txBox="1"/>
          <p:nvPr/>
        </p:nvSpPr>
        <p:spPr>
          <a:xfrm>
            <a:off x="7393500" y="2775925"/>
            <a:ext cx="337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12" name="Google Shape;312;p42"/>
          <p:cNvSpPr txBox="1"/>
          <p:nvPr/>
        </p:nvSpPr>
        <p:spPr>
          <a:xfrm>
            <a:off x="7731300" y="2775950"/>
            <a:ext cx="375000" cy="721800"/>
          </a:xfrm>
          <a:prstGeom prst="rect">
            <a:avLst/>
          </a:prstGeom>
          <a:solidFill>
            <a:srgbClr val="A9B7C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solidFill>
                <a:srgbClr val="000000"/>
              </a:solidFill>
              <a:latin typeface="Inconsolata"/>
              <a:ea typeface="Inconsolata"/>
              <a:cs typeface="Inconsolata"/>
              <a:sym typeface="Inconsolata"/>
            </a:endParaRPr>
          </a:p>
        </p:txBody>
      </p:sp>
      <p:sp>
        <p:nvSpPr>
          <p:cNvPr id="313" name="Google Shape;313;p42"/>
          <p:cNvSpPr txBox="1"/>
          <p:nvPr/>
        </p:nvSpPr>
        <p:spPr>
          <a:xfrm>
            <a:off x="2987550" y="2177618"/>
            <a:ext cx="11208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property</a:t>
            </a:r>
            <a:endParaRPr sz="1600">
              <a:latin typeface="Roboto"/>
              <a:ea typeface="Roboto"/>
              <a:cs typeface="Roboto"/>
              <a:sym typeface="Roboto"/>
            </a:endParaRPr>
          </a:p>
        </p:txBody>
      </p:sp>
      <p:sp>
        <p:nvSpPr>
          <p:cNvPr id="314" name="Google Shape;314;p42"/>
          <p:cNvSpPr/>
          <p:nvPr/>
        </p:nvSpPr>
        <p:spPr>
          <a:xfrm rot="5400000">
            <a:off x="6367900" y="2561475"/>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2"/>
          <p:cNvSpPr txBox="1"/>
          <p:nvPr/>
        </p:nvSpPr>
        <p:spPr>
          <a:xfrm>
            <a:off x="6037491" y="2177618"/>
            <a:ext cx="11208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value</a:t>
            </a:r>
            <a:endParaRPr sz="1600">
              <a:latin typeface="Roboto"/>
              <a:ea typeface="Roboto"/>
              <a:cs typeface="Roboto"/>
              <a:sym typeface="Roboto"/>
            </a:endParaRPr>
          </a:p>
        </p:txBody>
      </p:sp>
      <p:sp>
        <p:nvSpPr>
          <p:cNvPr id="316" name="Google Shape;316;p42"/>
          <p:cNvSpPr/>
          <p:nvPr/>
        </p:nvSpPr>
        <p:spPr>
          <a:xfrm rot="5400000">
            <a:off x="3275525" y="2562794"/>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2"/>
          <p:cNvSpPr/>
          <p:nvPr/>
        </p:nvSpPr>
        <p:spPr>
          <a:xfrm rot="5400000">
            <a:off x="974700" y="2562794"/>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2"/>
          <p:cNvSpPr/>
          <p:nvPr/>
        </p:nvSpPr>
        <p:spPr>
          <a:xfrm rot="5400000">
            <a:off x="7690650" y="2562800"/>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2"/>
          <p:cNvSpPr/>
          <p:nvPr/>
        </p:nvSpPr>
        <p:spPr>
          <a:xfrm flipH="1" rot="5400000">
            <a:off x="1423650" y="348633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2"/>
          <p:cNvSpPr txBox="1"/>
          <p:nvPr/>
        </p:nvSpPr>
        <p:spPr>
          <a:xfrm>
            <a:off x="4744050" y="382387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property/value separator</a:t>
            </a:r>
            <a:endParaRPr sz="1600">
              <a:latin typeface="Roboto"/>
              <a:ea typeface="Roboto"/>
              <a:cs typeface="Roboto"/>
              <a:sym typeface="Roboto"/>
            </a:endParaRPr>
          </a:p>
        </p:txBody>
      </p:sp>
      <p:sp>
        <p:nvSpPr>
          <p:cNvPr id="321" name="Google Shape;321;p42"/>
          <p:cNvSpPr/>
          <p:nvPr/>
        </p:nvSpPr>
        <p:spPr>
          <a:xfrm flipH="1" rot="5400000">
            <a:off x="5462250" y="348633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2"/>
          <p:cNvSpPr txBox="1"/>
          <p:nvPr/>
        </p:nvSpPr>
        <p:spPr>
          <a:xfrm>
            <a:off x="6584850" y="382387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declaration </a:t>
            </a:r>
            <a:br>
              <a:rPr lang="en" sz="1600">
                <a:latin typeface="Roboto"/>
                <a:ea typeface="Roboto"/>
                <a:cs typeface="Roboto"/>
                <a:sym typeface="Roboto"/>
              </a:rPr>
            </a:br>
            <a:r>
              <a:rPr lang="en" sz="1600">
                <a:latin typeface="Roboto"/>
                <a:ea typeface="Roboto"/>
                <a:cs typeface="Roboto"/>
                <a:sym typeface="Roboto"/>
              </a:rPr>
              <a:t>separator</a:t>
            </a:r>
            <a:endParaRPr sz="1600">
              <a:latin typeface="Roboto"/>
              <a:ea typeface="Roboto"/>
              <a:cs typeface="Roboto"/>
              <a:sym typeface="Roboto"/>
            </a:endParaRPr>
          </a:p>
        </p:txBody>
      </p:sp>
      <p:sp>
        <p:nvSpPr>
          <p:cNvPr id="323" name="Google Shape;323;p42"/>
          <p:cNvSpPr/>
          <p:nvPr/>
        </p:nvSpPr>
        <p:spPr>
          <a:xfrm flipH="1" rot="5400000">
            <a:off x="7303050" y="348633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334" name="Google Shape;33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36" name="Google Shape;336;p44"/>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Dull Corp</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a:t>
            </a:r>
            <a:r>
              <a:rPr lang="en" sz="1900">
                <a:latin typeface="Roboto Light"/>
                <a:ea typeface="Roboto Light"/>
                <a:cs typeface="Roboto Light"/>
                <a:sym typeface="Roboto Light"/>
              </a:rPr>
              <a:t> will be updating the </a:t>
            </a:r>
            <a:r>
              <a:rPr i="1" lang="en" sz="1900">
                <a:latin typeface="Roboto Light"/>
                <a:ea typeface="Roboto Light"/>
                <a:cs typeface="Roboto Light"/>
                <a:sym typeface="Roboto Light"/>
              </a:rPr>
              <a:t>DULL Corporation’s</a:t>
            </a:r>
            <a:r>
              <a:rPr lang="en" sz="1900">
                <a:latin typeface="Roboto Light"/>
                <a:ea typeface="Roboto Light"/>
                <a:cs typeface="Roboto Light"/>
                <a:sym typeface="Roboto Light"/>
              </a:rPr>
              <a:t> website so that it is not nearly so...Dull. To do so, you will be creating an external stylesheet and linking it to pre-made HTML.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r>
              <a:rPr b="1" lang="en"/>
              <a:t>:</a:t>
            </a:r>
            <a:endParaRPr sz="1200">
              <a:solidFill>
                <a:schemeClr val="dk1"/>
              </a:solidFill>
              <a:highlight>
                <a:srgbClr val="FFFFFF"/>
              </a:highlight>
            </a:endParaRPr>
          </a:p>
        </p:txBody>
      </p:sp>
      <p:sp>
        <p:nvSpPr>
          <p:cNvPr id="342" name="Google Shape;342;p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Dull Corp</a:t>
            </a:r>
            <a:endParaRPr b="1">
              <a:latin typeface="Roboto"/>
              <a:ea typeface="Roboto"/>
              <a:cs typeface="Roboto"/>
              <a:sym typeface="Roboto"/>
            </a:endParaRPr>
          </a:p>
        </p:txBody>
      </p:sp>
      <p:sp>
        <p:nvSpPr>
          <p:cNvPr id="343" name="Google Shape;343;p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44" name="Google Shape;34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45"/>
          <p:cNvSpPr txBox="1"/>
          <p:nvPr/>
        </p:nvSpPr>
        <p:spPr>
          <a:xfrm>
            <a:off x="598500" y="1124250"/>
            <a:ext cx="73611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Open the </a:t>
            </a:r>
            <a:r>
              <a:rPr lang="en">
                <a:solidFill>
                  <a:srgbClr val="0366D6"/>
                </a:solidFill>
                <a:highlight>
                  <a:srgbClr val="FFFFFF"/>
                </a:highlight>
                <a:uFill>
                  <a:noFill/>
                </a:uFill>
                <a:latin typeface="Roboto"/>
                <a:ea typeface="Roboto"/>
                <a:cs typeface="Roboto"/>
                <a:sym typeface="Roboto"/>
                <a:hlinkClick r:id="rId3">
                  <a:extLst>
                    <a:ext uri="{A12FA001-AC4F-418D-AE19-62706E023703}">
                      <ahyp:hlinkClr val="tx"/>
                    </a:ext>
                  </a:extLst>
                </a:hlinkClick>
              </a:rPr>
              <a:t>Unsolved Starter</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Using external CSS and your imagination, update the "DULL Corp" website to be more interesting.</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Center the </a:t>
            </a:r>
            <a:r>
              <a:rPr lang="en" sz="1200">
                <a:solidFill>
                  <a:srgbClr val="24292E"/>
                </a:solidFill>
                <a:highlight>
                  <a:srgbClr val="EFEFEF"/>
                </a:highlight>
                <a:latin typeface="Consolas"/>
                <a:ea typeface="Consolas"/>
                <a:cs typeface="Consolas"/>
                <a:sym typeface="Consolas"/>
              </a:rPr>
              <a:t>header</a:t>
            </a:r>
            <a:r>
              <a:rPr lang="en">
                <a:solidFill>
                  <a:srgbClr val="24292E"/>
                </a:solidFill>
                <a:highlight>
                  <a:srgbClr val="FFFFFF"/>
                </a:highlight>
                <a:latin typeface="Roboto"/>
                <a:ea typeface="Roboto"/>
                <a:cs typeface="Roboto"/>
                <a:sym typeface="Roboto"/>
              </a:rPr>
              <a:t> element to the page.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Set each </a:t>
            </a:r>
            <a:r>
              <a:rPr lang="en" sz="1200">
                <a:solidFill>
                  <a:srgbClr val="24292E"/>
                </a:solidFill>
                <a:highlight>
                  <a:srgbClr val="EFEFEF"/>
                </a:highlight>
                <a:latin typeface="Roboto"/>
                <a:ea typeface="Roboto"/>
                <a:cs typeface="Roboto"/>
                <a:sym typeface="Roboto"/>
              </a:rPr>
              <a:t>h1</a:t>
            </a:r>
            <a:r>
              <a:rPr lang="en">
                <a:solidFill>
                  <a:srgbClr val="24292E"/>
                </a:solidFill>
                <a:highlight>
                  <a:srgbClr val="FFFFFF"/>
                </a:highlight>
                <a:latin typeface="Roboto"/>
                <a:ea typeface="Roboto"/>
                <a:cs typeface="Roboto"/>
                <a:sym typeface="Roboto"/>
              </a:rPr>
              <a:t>,</a:t>
            </a:r>
            <a:r>
              <a:rPr lang="en" sz="1200">
                <a:solidFill>
                  <a:srgbClr val="24292E"/>
                </a:solidFill>
                <a:highlight>
                  <a:srgbClr val="EFEFEF"/>
                </a:highlight>
                <a:latin typeface="Consolas"/>
                <a:ea typeface="Consolas"/>
                <a:cs typeface="Consolas"/>
                <a:sym typeface="Consolas"/>
              </a:rPr>
              <a:t>h2</a:t>
            </a:r>
            <a:r>
              <a:rPr lang="en">
                <a:solidFill>
                  <a:srgbClr val="24292E"/>
                </a:solidFill>
                <a:highlight>
                  <a:srgbClr val="FFFFFF"/>
                </a:highlight>
                <a:latin typeface="Roboto"/>
                <a:ea typeface="Roboto"/>
                <a:cs typeface="Roboto"/>
                <a:sym typeface="Roboto"/>
              </a:rPr>
              <a:t>, and </a:t>
            </a:r>
            <a:r>
              <a:rPr lang="en" sz="1200">
                <a:solidFill>
                  <a:srgbClr val="24292E"/>
                </a:solidFill>
                <a:highlight>
                  <a:srgbClr val="EFEFEF"/>
                </a:highlight>
                <a:latin typeface="Roboto"/>
                <a:ea typeface="Roboto"/>
                <a:cs typeface="Roboto"/>
                <a:sym typeface="Roboto"/>
              </a:rPr>
              <a:t>h3</a:t>
            </a:r>
            <a:r>
              <a:rPr lang="en">
                <a:solidFill>
                  <a:srgbClr val="24292E"/>
                </a:solidFill>
                <a:highlight>
                  <a:srgbClr val="FFFFFF"/>
                </a:highlight>
                <a:latin typeface="Roboto"/>
                <a:ea typeface="Roboto"/>
                <a:cs typeface="Roboto"/>
                <a:sym typeface="Roboto"/>
              </a:rPr>
              <a:t> element to be a different color.</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Set </a:t>
            </a:r>
            <a:r>
              <a:rPr lang="en" sz="1200">
                <a:solidFill>
                  <a:srgbClr val="24292E"/>
                </a:solidFill>
                <a:highlight>
                  <a:srgbClr val="EFEFEF"/>
                </a:highlight>
                <a:latin typeface="Consolas"/>
                <a:ea typeface="Consolas"/>
                <a:cs typeface="Consolas"/>
                <a:sym typeface="Consolas"/>
              </a:rPr>
              <a:t>img</a:t>
            </a:r>
            <a:r>
              <a:rPr lang="en">
                <a:solidFill>
                  <a:srgbClr val="24292E"/>
                </a:solidFill>
                <a:highlight>
                  <a:srgbClr val="FFFFFF"/>
                </a:highlight>
                <a:latin typeface="Roboto"/>
                <a:ea typeface="Roboto"/>
                <a:cs typeface="Roboto"/>
                <a:sym typeface="Roboto"/>
              </a:rPr>
              <a:t> element to have a shadow.</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Give the </a:t>
            </a:r>
            <a:r>
              <a:rPr lang="en" sz="1200">
                <a:solidFill>
                  <a:srgbClr val="24292E"/>
                </a:solidFill>
                <a:highlight>
                  <a:srgbClr val="EFEFEF"/>
                </a:highlight>
                <a:latin typeface="Consolas"/>
                <a:ea typeface="Consolas"/>
                <a:cs typeface="Consolas"/>
                <a:sym typeface="Consolas"/>
              </a:rPr>
              <a:t>section</a:t>
            </a:r>
            <a:r>
              <a:rPr lang="en">
                <a:solidFill>
                  <a:srgbClr val="24292E"/>
                </a:solidFill>
                <a:highlight>
                  <a:srgbClr val="FFFFFF"/>
                </a:highlight>
                <a:latin typeface="Roboto"/>
                <a:ea typeface="Roboto"/>
                <a:cs typeface="Roboto"/>
                <a:sym typeface="Roboto"/>
              </a:rPr>
              <a:t> element a background color.</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Change the font size of both </a:t>
            </a:r>
            <a:r>
              <a:rPr lang="en" sz="1200">
                <a:solidFill>
                  <a:srgbClr val="24292E"/>
                </a:solidFill>
                <a:highlight>
                  <a:srgbClr val="EFEFEF"/>
                </a:highlight>
                <a:latin typeface="Consolas"/>
                <a:ea typeface="Consolas"/>
                <a:cs typeface="Consolas"/>
                <a:sym typeface="Consolas"/>
              </a:rPr>
              <a:t>paragraph</a:t>
            </a:r>
            <a:r>
              <a:rPr lang="en">
                <a:solidFill>
                  <a:srgbClr val="24292E"/>
                </a:solidFill>
                <a:highlight>
                  <a:srgbClr val="FFFFFF"/>
                </a:highlight>
                <a:latin typeface="Roboto"/>
                <a:ea typeface="Roboto"/>
                <a:cs typeface="Roboto"/>
                <a:sym typeface="Roboto"/>
              </a:rPr>
              <a:t> elements.</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Place a border around the </a:t>
            </a:r>
            <a:r>
              <a:rPr lang="en" sz="1200">
                <a:solidFill>
                  <a:srgbClr val="24292E"/>
                </a:solidFill>
                <a:highlight>
                  <a:srgbClr val="EFEFEF"/>
                </a:highlight>
                <a:latin typeface="Consolas"/>
                <a:ea typeface="Consolas"/>
                <a:cs typeface="Consolas"/>
                <a:sym typeface="Consolas"/>
              </a:rPr>
              <a:t>ul</a:t>
            </a:r>
            <a:r>
              <a:rPr lang="en">
                <a:solidFill>
                  <a:srgbClr val="24292E"/>
                </a:solidFill>
                <a:highlight>
                  <a:srgbClr val="FFFFFF"/>
                </a:highlight>
                <a:latin typeface="Roboto"/>
                <a:ea typeface="Roboto"/>
                <a:cs typeface="Roboto"/>
                <a:sym typeface="Roboto"/>
              </a:rPr>
              <a:t> element.</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57" name="Google Shape;357;p4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Classes, IDs, and Divs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HTML class </a:t>
            </a:r>
            <a:endParaRPr sz="1200">
              <a:solidFill>
                <a:srgbClr val="666666"/>
              </a:solidFill>
              <a:highlight>
                <a:srgbClr val="FFFFFF"/>
              </a:highlight>
            </a:endParaRPr>
          </a:p>
        </p:txBody>
      </p:sp>
      <p:sp>
        <p:nvSpPr>
          <p:cNvPr id="363" name="Google Shape;363;p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Classes, IDs, and Divs</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364" name="Google Shape;364;p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65" name="Google Shape;365;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6" name="Google Shape;366;p48"/>
          <p:cNvSpPr txBox="1"/>
          <p:nvPr/>
        </p:nvSpPr>
        <p:spPr>
          <a:xfrm>
            <a:off x="718675" y="1116675"/>
            <a:ext cx="56004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To create an HTML class, place a </a:t>
            </a:r>
            <a:r>
              <a:rPr lang="en" sz="1200">
                <a:highlight>
                  <a:srgbClr val="EFEFEF"/>
                </a:highlight>
                <a:latin typeface="Consolas"/>
                <a:ea typeface="Consolas"/>
                <a:cs typeface="Consolas"/>
                <a:sym typeface="Consolas"/>
              </a:rPr>
              <a:t>class=”((className))”</a:t>
            </a:r>
            <a:endParaRPr sz="1200">
              <a:highlight>
                <a:srgbClr val="EFEFEF"/>
              </a:highlight>
              <a:latin typeface="Consolas"/>
              <a:ea typeface="Consolas"/>
              <a:cs typeface="Consolas"/>
              <a:sym typeface="Consolas"/>
            </a:endParaRPr>
          </a:p>
        </p:txBody>
      </p:sp>
      <p:pic>
        <p:nvPicPr>
          <p:cNvPr descr="classesExample.png" id="367" name="Google Shape;367;p48"/>
          <p:cNvPicPr preferRelativeResize="0"/>
          <p:nvPr/>
        </p:nvPicPr>
        <p:blipFill>
          <a:blip r:embed="rId3">
            <a:alphaModFix/>
          </a:blip>
          <a:stretch>
            <a:fillRect/>
          </a:stretch>
        </p:blipFill>
        <p:spPr>
          <a:xfrm>
            <a:off x="1324425" y="1648200"/>
            <a:ext cx="3594600" cy="31798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idx="3" type="body"/>
          </p:nvPr>
        </p:nvSpPr>
        <p:spPr>
          <a:xfrm>
            <a:off x="3055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HTML id</a:t>
            </a:r>
            <a:endParaRPr sz="1200">
              <a:solidFill>
                <a:srgbClr val="666666"/>
              </a:solidFill>
              <a:highlight>
                <a:srgbClr val="FFFFFF"/>
              </a:highlight>
            </a:endParaRPr>
          </a:p>
        </p:txBody>
      </p:sp>
      <p:sp>
        <p:nvSpPr>
          <p:cNvPr id="373" name="Google Shape;373;p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Classes, IDs, and Divs</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374" name="Google Shape;374;p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75" name="Google Shape;375;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49"/>
          <p:cNvSpPr txBox="1"/>
          <p:nvPr/>
        </p:nvSpPr>
        <p:spPr>
          <a:xfrm>
            <a:off x="718675" y="1116675"/>
            <a:ext cx="7127100" cy="653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solidFill>
                  <a:srgbClr val="24292E"/>
                </a:solidFill>
                <a:highlight>
                  <a:srgbClr val="FFFFFF"/>
                </a:highlight>
                <a:latin typeface="Roboto"/>
                <a:ea typeface="Roboto"/>
                <a:cs typeface="Roboto"/>
                <a:sym typeface="Roboto"/>
              </a:rPr>
              <a:t>To create an HTML id, place an</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id="((idName))"</a:t>
            </a:r>
            <a:r>
              <a:rPr lang="en" sz="1200">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attribute within an HTML element.</a:t>
            </a:r>
            <a:endParaRPr>
              <a:highlight>
                <a:srgbClr val="EFEFEF"/>
              </a:highlight>
              <a:latin typeface="Roboto"/>
              <a:ea typeface="Roboto"/>
              <a:cs typeface="Roboto"/>
              <a:sym typeface="Roboto"/>
            </a:endParaRPr>
          </a:p>
        </p:txBody>
      </p:sp>
      <p:pic>
        <p:nvPicPr>
          <p:cNvPr descr="idExample.png" id="377" name="Google Shape;377;p49"/>
          <p:cNvPicPr preferRelativeResize="0"/>
          <p:nvPr/>
        </p:nvPicPr>
        <p:blipFill>
          <a:blip r:embed="rId3">
            <a:alphaModFix/>
          </a:blip>
          <a:stretch>
            <a:fillRect/>
          </a:stretch>
        </p:blipFill>
        <p:spPr>
          <a:xfrm>
            <a:off x="1292325" y="1538249"/>
            <a:ext cx="4618451" cy="3107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33" name="Google Shape;13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 name="Google Shape;134;p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5" name="Google Shape;135;p23"/>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t>Activity: HTML Warm-up</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create a simple HTML bio page to serve as a personal info.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a:t>
            </a:r>
            <a:r>
              <a:rPr lang="en"/>
              <a:t> Minutes</a:t>
            </a:r>
            <a:endParaRPr/>
          </a:p>
        </p:txBody>
      </p:sp>
      <p:sp>
        <p:nvSpPr>
          <p:cNvPr id="383" name="Google Shape;38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85" name="Google Shape;385;p50"/>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Targeted CSS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a:t>
            </a:r>
            <a:r>
              <a:rPr lang="en" sz="1900">
                <a:latin typeface="Roboto Light"/>
                <a:ea typeface="Roboto Light"/>
                <a:cs typeface="Roboto Light"/>
                <a:sym typeface="Roboto Light"/>
              </a:rPr>
              <a:t> will be given a very basic HTML file and will have to create an external CSS stylesheet changes the page’s styling.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391" name="Google Shape;391;p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Dull Corp</a:t>
            </a:r>
            <a:endParaRPr b="1">
              <a:latin typeface="Roboto"/>
              <a:ea typeface="Roboto"/>
              <a:cs typeface="Roboto"/>
              <a:sym typeface="Roboto"/>
            </a:endParaRPr>
          </a:p>
        </p:txBody>
      </p:sp>
      <p:sp>
        <p:nvSpPr>
          <p:cNvPr id="392" name="Google Shape;392;p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3" name="Google Shape;393;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1"/>
          <p:cNvSpPr txBox="1"/>
          <p:nvPr/>
        </p:nvSpPr>
        <p:spPr>
          <a:xfrm>
            <a:off x="598500" y="1124250"/>
            <a:ext cx="73611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Open the </a:t>
            </a:r>
            <a:r>
              <a:rPr lang="en">
                <a:solidFill>
                  <a:srgbClr val="0366D6"/>
                </a:solidFill>
                <a:highlight>
                  <a:srgbClr val="FFFFFF"/>
                </a:highlight>
                <a:uFill>
                  <a:noFill/>
                </a:uFill>
                <a:latin typeface="Roboto"/>
                <a:ea typeface="Roboto"/>
                <a:cs typeface="Roboto"/>
                <a:sym typeface="Roboto"/>
                <a:hlinkClick r:id="rId3">
                  <a:extLst>
                    <a:ext uri="{A12FA001-AC4F-418D-AE19-62706E023703}">
                      <ahyp:hlinkClr val="tx"/>
                    </a:ext>
                  </a:extLst>
                </a:hlinkClick>
              </a:rPr>
              <a:t>Unsolved Starter</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Using an external stylesheet, classes, and IDs accomplish the following...</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Style the first element so that it has a color of blue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Style the second and third elements so that they have a color of purple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Style the fourth element so that it has a color of red</a:t>
            </a:r>
            <a:endParaRPr>
              <a:solidFill>
                <a:srgbClr val="24292E"/>
              </a:solidFill>
              <a:highlight>
                <a:srgbClr val="FFFFFF"/>
              </a:highlight>
              <a:latin typeface="Roboto"/>
              <a:ea typeface="Roboto"/>
              <a:cs typeface="Roboto"/>
              <a:sym typeface="Roboto"/>
            </a:endParaRPr>
          </a:p>
          <a:p>
            <a:pPr indent="190500" lvl="0" marL="0" marR="38100" rtl="0" algn="l">
              <a:spcBef>
                <a:spcPts val="1800"/>
              </a:spcBef>
              <a:spcAft>
                <a:spcPts val="0"/>
              </a:spcAft>
              <a:buNone/>
            </a:pPr>
            <a:r>
              <a:rPr b="1" lang="en">
                <a:solidFill>
                  <a:srgbClr val="24292E"/>
                </a:solidFill>
                <a:highlight>
                  <a:srgbClr val="FFFFFF"/>
                </a:highlight>
                <a:latin typeface="Roboto"/>
                <a:ea typeface="Roboto"/>
                <a:cs typeface="Roboto"/>
                <a:sym typeface="Roboto"/>
              </a:rPr>
              <a:t> Bonus</a:t>
            </a:r>
            <a:endParaRPr b="1">
              <a:solidFill>
                <a:srgbClr val="24292E"/>
              </a:solidFill>
              <a:highlight>
                <a:srgbClr val="FFFFFF"/>
              </a:highlight>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Using only additional classes and IDs, attempt to accomplish the following...</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Set the background color of the first and last elements to black</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Set the font-size of the first element to 40px</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Set the font-weight of the second element to bold</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Set the font-size of the third and last elements to 10px</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06" name="Google Shape;406;p5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Box Model and CSS Positioning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FF0000"/>
                </a:solidFill>
              </a:rPr>
              <a:t>Boxes </a:t>
            </a:r>
            <a:r>
              <a:rPr b="1" lang="en">
                <a:solidFill>
                  <a:srgbClr val="666666"/>
                </a:solidFill>
              </a:rPr>
              <a:t>Upon</a:t>
            </a:r>
            <a:r>
              <a:rPr b="1" lang="en">
                <a:solidFill>
                  <a:srgbClr val="FF0000"/>
                </a:solidFill>
              </a:rPr>
              <a:t> Boxes</a:t>
            </a:r>
            <a:endParaRPr sz="1200">
              <a:solidFill>
                <a:schemeClr val="dk1"/>
              </a:solidFill>
              <a:highlight>
                <a:srgbClr val="FFFFFF"/>
              </a:highlight>
            </a:endParaRPr>
          </a:p>
        </p:txBody>
      </p:sp>
      <p:sp>
        <p:nvSpPr>
          <p:cNvPr id="412" name="Google Shape;412;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413" name="Google Shape;413;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4" name="Google Shape;414;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54"/>
          <p:cNvSpPr txBox="1"/>
          <p:nvPr/>
        </p:nvSpPr>
        <p:spPr>
          <a:xfrm>
            <a:off x="786725" y="1064800"/>
            <a:ext cx="73896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 CSS, every elements rests within a series of Boxes.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Each box has customizable space properties: margin, border and padding.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Typical spacing value: 20px 10px 10px 20px (top, right, botton, left).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16" name="Google Shape;416;p54"/>
          <p:cNvSpPr/>
          <p:nvPr/>
        </p:nvSpPr>
        <p:spPr>
          <a:xfrm>
            <a:off x="1371600" y="2037325"/>
            <a:ext cx="6400800" cy="25602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4"/>
          <p:cNvSpPr/>
          <p:nvPr/>
        </p:nvSpPr>
        <p:spPr>
          <a:xfrm>
            <a:off x="1612000" y="2265925"/>
            <a:ext cx="5901600" cy="2096700"/>
          </a:xfrm>
          <a:prstGeom prst="rect">
            <a:avLst/>
          </a:prstGeom>
          <a:solidFill>
            <a:srgbClr val="AFCA5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4"/>
          <p:cNvSpPr/>
          <p:nvPr/>
        </p:nvSpPr>
        <p:spPr>
          <a:xfrm>
            <a:off x="1870000" y="2500825"/>
            <a:ext cx="5385600" cy="1626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4"/>
          <p:cNvSpPr/>
          <p:nvPr/>
        </p:nvSpPr>
        <p:spPr>
          <a:xfrm>
            <a:off x="2105650" y="2690825"/>
            <a:ext cx="4914300" cy="1256700"/>
          </a:xfrm>
          <a:prstGeom prst="rect">
            <a:avLst/>
          </a:prstGeom>
          <a:solidFill>
            <a:srgbClr val="EFEFE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4"/>
          <p:cNvSpPr txBox="1"/>
          <p:nvPr/>
        </p:nvSpPr>
        <p:spPr>
          <a:xfrm>
            <a:off x="1371600" y="2037325"/>
            <a:ext cx="6400800" cy="264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800"/>
              </a:spcAft>
              <a:buNone/>
            </a:pPr>
            <a:r>
              <a:rPr b="1" lang="en" sz="1200">
                <a:latin typeface="Roboto"/>
                <a:ea typeface="Roboto"/>
                <a:cs typeface="Roboto"/>
                <a:sym typeface="Roboto"/>
              </a:rPr>
              <a:t>Margin </a:t>
            </a:r>
            <a:endParaRPr sz="1200">
              <a:latin typeface="Roboto"/>
              <a:ea typeface="Roboto"/>
              <a:cs typeface="Roboto"/>
              <a:sym typeface="Roboto"/>
            </a:endParaRPr>
          </a:p>
        </p:txBody>
      </p:sp>
      <p:sp>
        <p:nvSpPr>
          <p:cNvPr id="421" name="Google Shape;421;p54"/>
          <p:cNvSpPr txBox="1"/>
          <p:nvPr/>
        </p:nvSpPr>
        <p:spPr>
          <a:xfrm>
            <a:off x="1371600" y="2265925"/>
            <a:ext cx="6400800" cy="264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800"/>
              </a:spcAft>
              <a:buNone/>
            </a:pPr>
            <a:r>
              <a:rPr b="1" lang="en" sz="1200">
                <a:latin typeface="Roboto"/>
                <a:ea typeface="Roboto"/>
                <a:cs typeface="Roboto"/>
                <a:sym typeface="Roboto"/>
              </a:rPr>
              <a:t>Border</a:t>
            </a:r>
            <a:endParaRPr sz="1200">
              <a:latin typeface="Roboto"/>
              <a:ea typeface="Roboto"/>
              <a:cs typeface="Roboto"/>
              <a:sym typeface="Roboto"/>
            </a:endParaRPr>
          </a:p>
        </p:txBody>
      </p:sp>
      <p:sp>
        <p:nvSpPr>
          <p:cNvPr id="422" name="Google Shape;422;p54"/>
          <p:cNvSpPr txBox="1"/>
          <p:nvPr/>
        </p:nvSpPr>
        <p:spPr>
          <a:xfrm>
            <a:off x="1371600" y="2500825"/>
            <a:ext cx="6400800" cy="264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800"/>
              </a:spcAft>
              <a:buNone/>
            </a:pPr>
            <a:r>
              <a:rPr b="1" lang="en" sz="1200">
                <a:latin typeface="Roboto"/>
                <a:ea typeface="Roboto"/>
                <a:cs typeface="Roboto"/>
                <a:sym typeface="Roboto"/>
              </a:rPr>
              <a:t>Padding</a:t>
            </a:r>
            <a:endParaRPr sz="1200">
              <a:latin typeface="Roboto"/>
              <a:ea typeface="Roboto"/>
              <a:cs typeface="Roboto"/>
              <a:sym typeface="Roboto"/>
            </a:endParaRPr>
          </a:p>
        </p:txBody>
      </p:sp>
      <p:sp>
        <p:nvSpPr>
          <p:cNvPr id="423" name="Google Shape;423;p54"/>
          <p:cNvSpPr txBox="1"/>
          <p:nvPr/>
        </p:nvSpPr>
        <p:spPr>
          <a:xfrm>
            <a:off x="1371600" y="2729425"/>
            <a:ext cx="6400800" cy="264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800"/>
              </a:spcAft>
              <a:buNone/>
            </a:pPr>
            <a:r>
              <a:rPr b="1" lang="en" sz="1200">
                <a:latin typeface="Roboto"/>
                <a:ea typeface="Roboto"/>
                <a:cs typeface="Roboto"/>
                <a:sym typeface="Roboto"/>
              </a:rPr>
              <a:t>Content</a:t>
            </a:r>
            <a:endParaRPr sz="12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5"/>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FF0000"/>
                </a:solidFill>
              </a:rPr>
              <a:t>Position: </a:t>
            </a:r>
            <a:r>
              <a:rPr b="1" lang="en">
                <a:solidFill>
                  <a:srgbClr val="666666"/>
                </a:solidFill>
              </a:rPr>
              <a:t>Static</a:t>
            </a:r>
            <a:endParaRPr sz="1200">
              <a:solidFill>
                <a:srgbClr val="666666"/>
              </a:solidFill>
              <a:highlight>
                <a:srgbClr val="FFFFFF"/>
              </a:highlight>
            </a:endParaRPr>
          </a:p>
        </p:txBody>
      </p:sp>
      <p:sp>
        <p:nvSpPr>
          <p:cNvPr id="429" name="Google Shape;429;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430" name="Google Shape;430;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31" name="Google Shape;431;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2" name="Google Shape;432;p55"/>
          <p:cNvSpPr txBox="1"/>
          <p:nvPr/>
        </p:nvSpPr>
        <p:spPr>
          <a:xfrm>
            <a:off x="786725" y="1064800"/>
            <a:ext cx="73896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Four boxes placed statically (</a:t>
            </a:r>
            <a:r>
              <a:rPr lang="en">
                <a:solidFill>
                  <a:schemeClr val="dk1"/>
                </a:solidFill>
                <a:latin typeface="Roboto"/>
                <a:ea typeface="Roboto"/>
                <a:cs typeface="Roboto"/>
                <a:sym typeface="Roboto"/>
              </a:rPr>
              <a:t>default</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33" name="Google Shape;433;p55"/>
          <p:cNvSpPr/>
          <p:nvPr/>
        </p:nvSpPr>
        <p:spPr>
          <a:xfrm>
            <a:off x="4578025" y="861200"/>
            <a:ext cx="2143200" cy="372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5"/>
          <p:cNvSpPr/>
          <p:nvPr/>
        </p:nvSpPr>
        <p:spPr>
          <a:xfrm>
            <a:off x="5232325" y="861200"/>
            <a:ext cx="834600" cy="834600"/>
          </a:xfrm>
          <a:prstGeom prst="rect">
            <a:avLst/>
          </a:prstGeom>
          <a:solidFill>
            <a:srgbClr val="4FA786"/>
          </a:solid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latin typeface="Georgia"/>
                <a:ea typeface="Georgia"/>
                <a:cs typeface="Georgia"/>
                <a:sym typeface="Georgia"/>
              </a:rPr>
              <a:t>Box 1</a:t>
            </a:r>
            <a:endParaRPr>
              <a:latin typeface="Georgia"/>
              <a:ea typeface="Georgia"/>
              <a:cs typeface="Georgia"/>
              <a:sym typeface="Georgia"/>
            </a:endParaRPr>
          </a:p>
        </p:txBody>
      </p:sp>
      <p:sp>
        <p:nvSpPr>
          <p:cNvPr id="435" name="Google Shape;435;p55"/>
          <p:cNvSpPr/>
          <p:nvPr/>
        </p:nvSpPr>
        <p:spPr>
          <a:xfrm>
            <a:off x="5232325" y="1825575"/>
            <a:ext cx="834600" cy="834600"/>
          </a:xfrm>
          <a:prstGeom prst="rect">
            <a:avLst/>
          </a:prstGeom>
          <a:solidFill>
            <a:srgbClr val="4FA786"/>
          </a:solid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latin typeface="Georgia"/>
                <a:ea typeface="Georgia"/>
                <a:cs typeface="Georgia"/>
                <a:sym typeface="Georgia"/>
              </a:rPr>
              <a:t>Box 2</a:t>
            </a:r>
            <a:endParaRPr>
              <a:latin typeface="Georgia"/>
              <a:ea typeface="Georgia"/>
              <a:cs typeface="Georgia"/>
              <a:sym typeface="Georgia"/>
            </a:endParaRPr>
          </a:p>
        </p:txBody>
      </p:sp>
      <p:sp>
        <p:nvSpPr>
          <p:cNvPr id="436" name="Google Shape;436;p55"/>
          <p:cNvSpPr/>
          <p:nvPr/>
        </p:nvSpPr>
        <p:spPr>
          <a:xfrm>
            <a:off x="5232325" y="2784288"/>
            <a:ext cx="834600" cy="834600"/>
          </a:xfrm>
          <a:prstGeom prst="rect">
            <a:avLst/>
          </a:prstGeom>
          <a:solidFill>
            <a:srgbClr val="4FA786"/>
          </a:solid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latin typeface="Georgia"/>
                <a:ea typeface="Georgia"/>
                <a:cs typeface="Georgia"/>
                <a:sym typeface="Georgia"/>
              </a:rPr>
              <a:t>Box 3</a:t>
            </a:r>
            <a:endParaRPr>
              <a:latin typeface="Georgia"/>
              <a:ea typeface="Georgia"/>
              <a:cs typeface="Georgia"/>
              <a:sym typeface="Georgia"/>
            </a:endParaRPr>
          </a:p>
        </p:txBody>
      </p:sp>
      <p:sp>
        <p:nvSpPr>
          <p:cNvPr id="437" name="Google Shape;437;p55"/>
          <p:cNvSpPr/>
          <p:nvPr/>
        </p:nvSpPr>
        <p:spPr>
          <a:xfrm>
            <a:off x="5232325" y="3743025"/>
            <a:ext cx="834600" cy="834600"/>
          </a:xfrm>
          <a:prstGeom prst="rect">
            <a:avLst/>
          </a:prstGeom>
          <a:solidFill>
            <a:srgbClr val="4FA786"/>
          </a:solid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latin typeface="Georgia"/>
                <a:ea typeface="Georgia"/>
                <a:cs typeface="Georgia"/>
                <a:sym typeface="Georgia"/>
              </a:rPr>
              <a:t>Box 4</a:t>
            </a:r>
            <a:endParaRPr>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6"/>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FF0000"/>
                </a:solidFill>
              </a:rPr>
              <a:t>Position: </a:t>
            </a:r>
            <a:r>
              <a:rPr b="1" lang="en">
                <a:solidFill>
                  <a:srgbClr val="666666"/>
                </a:solidFill>
              </a:rPr>
              <a:t>Relative</a:t>
            </a:r>
            <a:endParaRPr sz="1200">
              <a:solidFill>
                <a:srgbClr val="666666"/>
              </a:solidFill>
              <a:highlight>
                <a:srgbClr val="FFFFFF"/>
              </a:highlight>
            </a:endParaRPr>
          </a:p>
        </p:txBody>
      </p:sp>
      <p:sp>
        <p:nvSpPr>
          <p:cNvPr id="443" name="Google Shape;443;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444" name="Google Shape;444;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45" name="Google Shape;445;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p56"/>
          <p:cNvSpPr txBox="1"/>
          <p:nvPr/>
        </p:nvSpPr>
        <p:spPr>
          <a:xfrm>
            <a:off x="786725" y="1064800"/>
            <a:ext cx="47061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Switching the boxes to relative will nudge the boxes in relation to their “original” location:</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descr="Picture 5" id="447" name="Google Shape;447;p56"/>
          <p:cNvPicPr preferRelativeResize="0"/>
          <p:nvPr/>
        </p:nvPicPr>
        <p:blipFill rotWithShape="1">
          <a:blip r:embed="rId3">
            <a:alphaModFix/>
          </a:blip>
          <a:srcRect b="0" l="0" r="0" t="0"/>
          <a:stretch/>
        </p:blipFill>
        <p:spPr>
          <a:xfrm>
            <a:off x="3076804" y="1972149"/>
            <a:ext cx="1793692" cy="2690550"/>
          </a:xfrm>
          <a:prstGeom prst="rect">
            <a:avLst/>
          </a:prstGeom>
          <a:noFill/>
          <a:ln>
            <a:noFill/>
          </a:ln>
        </p:spPr>
      </p:pic>
      <p:sp>
        <p:nvSpPr>
          <p:cNvPr id="448" name="Google Shape;448;p56"/>
          <p:cNvSpPr/>
          <p:nvPr/>
        </p:nvSpPr>
        <p:spPr>
          <a:xfrm>
            <a:off x="6269825" y="863375"/>
            <a:ext cx="2143200" cy="372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6"/>
          <p:cNvSpPr/>
          <p:nvPr/>
        </p:nvSpPr>
        <p:spPr>
          <a:xfrm>
            <a:off x="6629800" y="974200"/>
            <a:ext cx="834600" cy="834600"/>
          </a:xfrm>
          <a:prstGeom prst="rect">
            <a:avLst/>
          </a:prstGeom>
          <a:solidFill>
            <a:srgbClr val="4FA786"/>
          </a:solid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latin typeface="Georgia"/>
                <a:ea typeface="Georgia"/>
                <a:cs typeface="Georgia"/>
                <a:sym typeface="Georgia"/>
              </a:rPr>
              <a:t>Box 1</a:t>
            </a:r>
            <a:endParaRPr>
              <a:latin typeface="Georgia"/>
              <a:ea typeface="Georgia"/>
              <a:cs typeface="Georgia"/>
              <a:sym typeface="Georgia"/>
            </a:endParaRPr>
          </a:p>
        </p:txBody>
      </p:sp>
      <p:sp>
        <p:nvSpPr>
          <p:cNvPr id="450" name="Google Shape;450;p56"/>
          <p:cNvSpPr/>
          <p:nvPr/>
        </p:nvSpPr>
        <p:spPr>
          <a:xfrm>
            <a:off x="7125000" y="1808800"/>
            <a:ext cx="834600" cy="834600"/>
          </a:xfrm>
          <a:prstGeom prst="rect">
            <a:avLst/>
          </a:prstGeom>
          <a:solidFill>
            <a:srgbClr val="4FA786"/>
          </a:solid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latin typeface="Georgia"/>
                <a:ea typeface="Georgia"/>
                <a:cs typeface="Georgia"/>
                <a:sym typeface="Georgia"/>
              </a:rPr>
              <a:t>Box 2</a:t>
            </a:r>
            <a:endParaRPr>
              <a:latin typeface="Georgia"/>
              <a:ea typeface="Georgia"/>
              <a:cs typeface="Georgia"/>
              <a:sym typeface="Georgia"/>
            </a:endParaRPr>
          </a:p>
        </p:txBody>
      </p:sp>
      <p:sp>
        <p:nvSpPr>
          <p:cNvPr id="451" name="Google Shape;451;p56"/>
          <p:cNvSpPr/>
          <p:nvPr/>
        </p:nvSpPr>
        <p:spPr>
          <a:xfrm>
            <a:off x="6418750" y="2738925"/>
            <a:ext cx="834600" cy="834600"/>
          </a:xfrm>
          <a:prstGeom prst="rect">
            <a:avLst/>
          </a:prstGeom>
          <a:solidFill>
            <a:srgbClr val="4FA786"/>
          </a:solid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latin typeface="Georgia"/>
                <a:ea typeface="Georgia"/>
                <a:cs typeface="Georgia"/>
                <a:sym typeface="Georgia"/>
              </a:rPr>
              <a:t>Box 3</a:t>
            </a:r>
            <a:endParaRPr>
              <a:latin typeface="Georgia"/>
              <a:ea typeface="Georgia"/>
              <a:cs typeface="Georgia"/>
              <a:sym typeface="Georgia"/>
            </a:endParaRPr>
          </a:p>
        </p:txBody>
      </p:sp>
      <p:sp>
        <p:nvSpPr>
          <p:cNvPr id="452" name="Google Shape;452;p56"/>
          <p:cNvSpPr/>
          <p:nvPr/>
        </p:nvSpPr>
        <p:spPr>
          <a:xfrm>
            <a:off x="6629800" y="3669050"/>
            <a:ext cx="834600" cy="834600"/>
          </a:xfrm>
          <a:prstGeom prst="rect">
            <a:avLst/>
          </a:prstGeom>
          <a:solidFill>
            <a:srgbClr val="4FA786"/>
          </a:solid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latin typeface="Georgia"/>
                <a:ea typeface="Georgia"/>
                <a:cs typeface="Georgia"/>
                <a:sym typeface="Georgia"/>
              </a:rPr>
              <a:t>Box 4</a:t>
            </a:r>
            <a:endParaRPr>
              <a:latin typeface="Georgia"/>
              <a:ea typeface="Georgia"/>
              <a:cs typeface="Georgia"/>
              <a:sym typeface="Georg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7"/>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FF0000"/>
                </a:solidFill>
              </a:rPr>
              <a:t>Position: </a:t>
            </a:r>
            <a:r>
              <a:rPr b="1" lang="en">
                <a:solidFill>
                  <a:srgbClr val="666666"/>
                </a:solidFill>
              </a:rPr>
              <a:t>Absolute</a:t>
            </a:r>
            <a:endParaRPr sz="1200">
              <a:solidFill>
                <a:srgbClr val="666666"/>
              </a:solidFill>
              <a:highlight>
                <a:srgbClr val="FFFFFF"/>
              </a:highlight>
            </a:endParaRPr>
          </a:p>
        </p:txBody>
      </p:sp>
      <p:sp>
        <p:nvSpPr>
          <p:cNvPr id="458" name="Google Shape;458;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459" name="Google Shape;459;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60" name="Google Shape;460;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57"/>
          <p:cNvSpPr txBox="1"/>
          <p:nvPr/>
        </p:nvSpPr>
        <p:spPr>
          <a:xfrm>
            <a:off x="786725" y="1064800"/>
            <a:ext cx="47061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Positioned relative to nearest </a:t>
            </a:r>
            <a:r>
              <a:rPr lang="en">
                <a:solidFill>
                  <a:schemeClr val="dk1"/>
                </a:solidFill>
                <a:latin typeface="Roboto"/>
                <a:ea typeface="Roboto"/>
                <a:cs typeface="Roboto"/>
                <a:sym typeface="Roboto"/>
              </a:rPr>
              <a:t>positioned</a:t>
            </a:r>
            <a:r>
              <a:rPr lang="en">
                <a:solidFill>
                  <a:schemeClr val="dk1"/>
                </a:solidFill>
                <a:latin typeface="Roboto"/>
                <a:ea typeface="Roboto"/>
                <a:cs typeface="Roboto"/>
                <a:sym typeface="Roboto"/>
              </a:rPr>
              <a:t> ancestor:</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descr="Picture 11" id="462" name="Google Shape;462;p57"/>
          <p:cNvPicPr preferRelativeResize="0"/>
          <p:nvPr/>
        </p:nvPicPr>
        <p:blipFill rotWithShape="1">
          <a:blip r:embed="rId3">
            <a:alphaModFix/>
          </a:blip>
          <a:srcRect b="0" l="0" r="0" t="0"/>
          <a:stretch/>
        </p:blipFill>
        <p:spPr>
          <a:xfrm>
            <a:off x="4691396" y="1718188"/>
            <a:ext cx="3993529" cy="2902776"/>
          </a:xfrm>
          <a:prstGeom prst="rect">
            <a:avLst/>
          </a:prstGeom>
          <a:noFill/>
          <a:ln cap="flat" cmpd="sng" w="9525">
            <a:solidFill>
              <a:srgbClr val="000000"/>
            </a:solidFill>
            <a:prstDash val="solid"/>
            <a:round/>
            <a:headEnd len="sm" w="sm" type="none"/>
            <a:tailEnd len="sm" w="sm" type="none"/>
          </a:ln>
        </p:spPr>
      </p:pic>
      <p:pic>
        <p:nvPicPr>
          <p:cNvPr descr="Picture 9" id="463" name="Google Shape;463;p57"/>
          <p:cNvPicPr preferRelativeResize="0"/>
          <p:nvPr/>
        </p:nvPicPr>
        <p:blipFill rotWithShape="1">
          <a:blip r:embed="rId4">
            <a:alphaModFix/>
          </a:blip>
          <a:srcRect b="0" l="0" r="0" t="0"/>
          <a:stretch/>
        </p:blipFill>
        <p:spPr>
          <a:xfrm>
            <a:off x="2682250" y="1718199"/>
            <a:ext cx="1451376" cy="29027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8"/>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FF0000"/>
                </a:solidFill>
              </a:rPr>
              <a:t>Position: </a:t>
            </a:r>
            <a:r>
              <a:rPr b="1" lang="en">
                <a:solidFill>
                  <a:srgbClr val="666666"/>
                </a:solidFill>
              </a:rPr>
              <a:t>Fixed	</a:t>
            </a:r>
            <a:endParaRPr sz="1200">
              <a:solidFill>
                <a:srgbClr val="666666"/>
              </a:solidFill>
              <a:highlight>
                <a:srgbClr val="FFFFFF"/>
              </a:highlight>
            </a:endParaRPr>
          </a:p>
        </p:txBody>
      </p:sp>
      <p:sp>
        <p:nvSpPr>
          <p:cNvPr id="469" name="Google Shape;469;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470" name="Google Shape;470;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71" name="Google Shape;47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58"/>
          <p:cNvSpPr txBox="1"/>
          <p:nvPr/>
        </p:nvSpPr>
        <p:spPr>
          <a:xfrm>
            <a:off x="786725" y="1064800"/>
            <a:ext cx="62421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Position with exact coordinates in the browser window:</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descr="Picture 6" id="473" name="Google Shape;473;p58"/>
          <p:cNvPicPr preferRelativeResize="0"/>
          <p:nvPr/>
        </p:nvPicPr>
        <p:blipFill rotWithShape="1">
          <a:blip r:embed="rId3">
            <a:alphaModFix/>
          </a:blip>
          <a:srcRect b="0" l="0" r="0" t="0"/>
          <a:stretch/>
        </p:blipFill>
        <p:spPr>
          <a:xfrm>
            <a:off x="2730067" y="1457884"/>
            <a:ext cx="1707416" cy="3314700"/>
          </a:xfrm>
          <a:prstGeom prst="rect">
            <a:avLst/>
          </a:prstGeom>
          <a:noFill/>
          <a:ln>
            <a:noFill/>
          </a:ln>
        </p:spPr>
      </p:pic>
      <p:pic>
        <p:nvPicPr>
          <p:cNvPr descr="Picture 2" id="474" name="Google Shape;474;p58"/>
          <p:cNvPicPr preferRelativeResize="0"/>
          <p:nvPr/>
        </p:nvPicPr>
        <p:blipFill rotWithShape="1">
          <a:blip r:embed="rId4">
            <a:alphaModFix/>
          </a:blip>
          <a:srcRect b="0" l="0" r="0" t="0"/>
          <a:stretch/>
        </p:blipFill>
        <p:spPr>
          <a:xfrm>
            <a:off x="4844251" y="1558608"/>
            <a:ext cx="3897974" cy="31132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9"/>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Layering with</a:t>
            </a:r>
            <a:r>
              <a:rPr b="1" lang="en">
                <a:solidFill>
                  <a:srgbClr val="FF0000"/>
                </a:solidFill>
              </a:rPr>
              <a:t> Z-Index</a:t>
            </a:r>
            <a:endParaRPr sz="1200">
              <a:solidFill>
                <a:srgbClr val="666666"/>
              </a:solidFill>
              <a:highlight>
                <a:srgbClr val="FFFFFF"/>
              </a:highlight>
            </a:endParaRPr>
          </a:p>
        </p:txBody>
      </p:sp>
      <p:sp>
        <p:nvSpPr>
          <p:cNvPr id="480" name="Google Shape;480;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481" name="Google Shape;481;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82" name="Google Shape;48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3" name="Google Shape;483;p59"/>
          <p:cNvSpPr txBox="1"/>
          <p:nvPr/>
        </p:nvSpPr>
        <p:spPr>
          <a:xfrm>
            <a:off x="786725" y="1064800"/>
            <a:ext cx="62421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z-index property allows you to layer elements on top of each other.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84" name="Google Shape;484;p59"/>
          <p:cNvSpPr/>
          <p:nvPr/>
        </p:nvSpPr>
        <p:spPr>
          <a:xfrm>
            <a:off x="468594" y="1645505"/>
            <a:ext cx="1809900" cy="1809900"/>
          </a:xfrm>
          <a:prstGeom prst="rect">
            <a:avLst/>
          </a:prstGeom>
          <a:solidFill>
            <a:srgbClr val="00FF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latin typeface="Georgia"/>
              <a:ea typeface="Georgia"/>
              <a:cs typeface="Georgia"/>
              <a:sym typeface="Georgia"/>
            </a:endParaRPr>
          </a:p>
        </p:txBody>
      </p:sp>
      <p:sp>
        <p:nvSpPr>
          <p:cNvPr id="485" name="Google Shape;485;p59"/>
          <p:cNvSpPr/>
          <p:nvPr/>
        </p:nvSpPr>
        <p:spPr>
          <a:xfrm>
            <a:off x="1443619" y="2875230"/>
            <a:ext cx="1809900" cy="1809900"/>
          </a:xfrm>
          <a:prstGeom prst="rect">
            <a:avLst/>
          </a:prstGeom>
          <a:solidFill>
            <a:srgbClr val="FF00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latin typeface="Georgia"/>
              <a:ea typeface="Georgia"/>
              <a:cs typeface="Georgia"/>
              <a:sym typeface="Georgia"/>
            </a:endParaRPr>
          </a:p>
        </p:txBody>
      </p:sp>
      <p:sp>
        <p:nvSpPr>
          <p:cNvPr id="486" name="Google Shape;486;p59"/>
          <p:cNvSpPr/>
          <p:nvPr/>
        </p:nvSpPr>
        <p:spPr>
          <a:xfrm>
            <a:off x="2430900" y="1784419"/>
            <a:ext cx="5346600" cy="11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Inconsolata"/>
                <a:ea typeface="Inconsolata"/>
                <a:cs typeface="Inconsolata"/>
                <a:sym typeface="Inconsolata"/>
              </a:rPr>
              <a:t>position: absolute; </a:t>
            </a:r>
            <a:endParaRPr sz="2400">
              <a:latin typeface="Inconsolata"/>
              <a:ea typeface="Inconsolata"/>
              <a:cs typeface="Inconsolata"/>
              <a:sym typeface="Inconsolata"/>
            </a:endParaRPr>
          </a:p>
          <a:p>
            <a:pPr indent="0" lvl="0" marL="0" rtl="0" algn="l">
              <a:spcBef>
                <a:spcPts val="0"/>
              </a:spcBef>
              <a:spcAft>
                <a:spcPts val="0"/>
              </a:spcAft>
              <a:buNone/>
            </a:pPr>
            <a:r>
              <a:rPr lang="en" sz="2400">
                <a:latin typeface="Inconsolata"/>
                <a:ea typeface="Inconsolata"/>
                <a:cs typeface="Inconsolata"/>
                <a:sym typeface="Inconsolata"/>
              </a:rPr>
              <a:t>z-index:1;</a:t>
            </a:r>
            <a:endParaRPr sz="2400">
              <a:latin typeface="Inconsolata"/>
              <a:ea typeface="Inconsolata"/>
              <a:cs typeface="Inconsolata"/>
              <a:sym typeface="Inconsolata"/>
            </a:endParaRPr>
          </a:p>
        </p:txBody>
      </p:sp>
      <p:sp>
        <p:nvSpPr>
          <p:cNvPr id="487" name="Google Shape;487;p59"/>
          <p:cNvSpPr/>
          <p:nvPr/>
        </p:nvSpPr>
        <p:spPr>
          <a:xfrm>
            <a:off x="3405925" y="3298344"/>
            <a:ext cx="5346600" cy="11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Inconsolata"/>
                <a:ea typeface="Inconsolata"/>
                <a:cs typeface="Inconsolata"/>
                <a:sym typeface="Inconsolata"/>
              </a:rPr>
              <a:t>position: absolute; </a:t>
            </a:r>
            <a:endParaRPr sz="2400">
              <a:latin typeface="Inconsolata"/>
              <a:ea typeface="Inconsolata"/>
              <a:cs typeface="Inconsolata"/>
              <a:sym typeface="Inconsolata"/>
            </a:endParaRPr>
          </a:p>
          <a:p>
            <a:pPr indent="0" lvl="0" marL="0" rtl="0" algn="l">
              <a:spcBef>
                <a:spcPts val="0"/>
              </a:spcBef>
              <a:spcAft>
                <a:spcPts val="0"/>
              </a:spcAft>
              <a:buNone/>
            </a:pPr>
            <a:r>
              <a:rPr lang="en" sz="2400">
                <a:latin typeface="Inconsolata"/>
                <a:ea typeface="Inconsolata"/>
                <a:cs typeface="Inconsolata"/>
                <a:sym typeface="Inconsolata"/>
              </a:rPr>
              <a:t>z-index:2;</a:t>
            </a:r>
            <a:endParaRPr sz="2400">
              <a:latin typeface="Inconsolata"/>
              <a:ea typeface="Inconsolata"/>
              <a:cs typeface="Inconsolata"/>
              <a:sym typeface="Inconsolat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141" name="Google Shape;141;p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sz="2600">
                <a:latin typeface="Roboto"/>
                <a:ea typeface="Roboto"/>
                <a:cs typeface="Roboto"/>
                <a:sym typeface="Roboto"/>
              </a:rPr>
              <a:t>HTML Warm-up</a:t>
            </a:r>
            <a:endParaRPr b="1">
              <a:latin typeface="Roboto"/>
              <a:ea typeface="Roboto"/>
              <a:cs typeface="Roboto"/>
              <a:sym typeface="Roboto"/>
            </a:endParaRPr>
          </a:p>
        </p:txBody>
      </p:sp>
      <p:sp>
        <p:nvSpPr>
          <p:cNvPr id="142" name="Google Shape;142;p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3" name="Google Shape;143;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 name="Google Shape;144;p24"/>
          <p:cNvSpPr txBox="1"/>
          <p:nvPr/>
        </p:nvSpPr>
        <p:spPr>
          <a:xfrm>
            <a:off x="640625" y="785125"/>
            <a:ext cx="6179400" cy="279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24292E"/>
                </a:solidFill>
                <a:highlight>
                  <a:srgbClr val="FFFFFF"/>
                </a:highlight>
                <a:latin typeface="Roboto"/>
                <a:ea typeface="Roboto"/>
                <a:cs typeface="Roboto"/>
                <a:sym typeface="Roboto"/>
              </a:rPr>
              <a:t>On your own, create a simple bio page for yourself using the following HTML elements</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Header that will store your name inside of it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An image that will act as a stand-in for your picture with an alt attribute which gives a very basic description of the image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Two paragraphs that will have text describing who you are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An unordered list of links that connect to your social media pages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 table that will contain three columns and some data on your favorite movies, songs, books, or activities</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145" name="Google Shape;145;p24"/>
          <p:cNvSpPr txBox="1"/>
          <p:nvPr/>
        </p:nvSpPr>
        <p:spPr>
          <a:xfrm>
            <a:off x="640625" y="3343825"/>
            <a:ext cx="8186100" cy="55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Hints:</a:t>
            </a:r>
            <a:endParaRPr b="1"/>
          </a:p>
          <a:p>
            <a:pPr indent="-317500" lvl="1" marL="914400" rtl="0" algn="l">
              <a:spcBef>
                <a:spcPts val="0"/>
              </a:spcBef>
              <a:spcAft>
                <a:spcPts val="0"/>
              </a:spcAft>
              <a:buSzPts val="1400"/>
              <a:buChar char="○"/>
            </a:pPr>
            <a:r>
              <a:rPr lang="en" sz="1200">
                <a:solidFill>
                  <a:srgbClr val="24292E"/>
                </a:solidFill>
                <a:highlight>
                  <a:srgbClr val="FFFFFF"/>
                </a:highlight>
              </a:rPr>
              <a:t>Dummy images can be found at </a:t>
            </a:r>
            <a:r>
              <a:rPr lang="en" sz="1200">
                <a:solidFill>
                  <a:srgbClr val="0366D6"/>
                </a:solidFill>
                <a:highlight>
                  <a:srgbClr val="FFFFFF"/>
                </a:highlight>
                <a:uFill>
                  <a:noFill/>
                </a:uFill>
                <a:hlinkClick r:id="rId3">
                  <a:extLst>
                    <a:ext uri="{A12FA001-AC4F-418D-AE19-62706E023703}">
                      <ahyp:hlinkClr val="tx"/>
                    </a:ext>
                  </a:extLst>
                </a:hlinkClick>
              </a:rPr>
              <a:t>lorempixel.com</a:t>
            </a:r>
            <a:r>
              <a:rPr lang="en" sz="1200">
                <a:solidFill>
                  <a:srgbClr val="24292E"/>
                </a:solidFill>
                <a:highlight>
                  <a:srgbClr val="FFFFFF"/>
                </a:highlight>
              </a:rPr>
              <a:t> and dummy text can be found at </a:t>
            </a:r>
            <a:r>
              <a:rPr lang="en" sz="1200">
                <a:solidFill>
                  <a:srgbClr val="0366D6"/>
                </a:solidFill>
                <a:highlight>
                  <a:srgbClr val="FFFFFF"/>
                </a:highlight>
                <a:uFill>
                  <a:noFill/>
                </a:uFill>
                <a:hlinkClick r:id="rId4">
                  <a:extLst>
                    <a:ext uri="{A12FA001-AC4F-418D-AE19-62706E023703}">
                      <ahyp:hlinkClr val="tx"/>
                    </a:ext>
                  </a:extLst>
                </a:hlinkClick>
              </a:rPr>
              <a:t>lipsum.com</a:t>
            </a:r>
            <a:r>
              <a:rPr lang="en" sz="1200">
                <a:solidFill>
                  <a:srgbClr val="24292E"/>
                </a:solidFill>
                <a:highlight>
                  <a:srgbClr val="FFFFFF"/>
                </a:highlight>
              </a:rPr>
              <a:t>. Focus on getting the entire page working before diving into more specific text and images.</a:t>
            </a:r>
            <a:r>
              <a:rPr lang="en"/>
              <a:t> </a:t>
            </a:r>
            <a:endParaRPr/>
          </a:p>
          <a:p>
            <a:pPr indent="-317500" lvl="0" marL="457200" rtl="0" algn="l">
              <a:spcBef>
                <a:spcPts val="0"/>
              </a:spcBef>
              <a:spcAft>
                <a:spcPts val="0"/>
              </a:spcAft>
              <a:buSzPts val="1400"/>
              <a:buChar char="●"/>
            </a:pPr>
            <a:r>
              <a:rPr b="1" lang="en"/>
              <a:t>Bonus:</a:t>
            </a:r>
            <a:endParaRPr b="1"/>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Look into how one might go about linking one custom-made HTML page to another. Once you have found out how, try creating a link from your bio page you have just created to one of the pages you created last class.</a:t>
            </a:r>
            <a:endParaRPr sz="1200">
              <a:solidFill>
                <a:srgbClr val="24292E"/>
              </a:solidFill>
              <a:highlight>
                <a:srgbClr val="FFFFFF"/>
              </a:highlight>
            </a:endParaRPr>
          </a:p>
          <a:p>
            <a:pPr indent="0" lvl="0" marL="0" rtl="0" algn="l">
              <a:spcBef>
                <a:spcPts val="0"/>
              </a:spcBef>
              <a:spcAft>
                <a:spcPts val="0"/>
              </a:spcAft>
              <a:buNone/>
            </a:pPr>
            <a:r>
              <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0"/>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Hiding things</a:t>
            </a:r>
            <a:endParaRPr sz="1200">
              <a:solidFill>
                <a:srgbClr val="666666"/>
              </a:solidFill>
              <a:highlight>
                <a:srgbClr val="FFFFFF"/>
              </a:highlight>
            </a:endParaRPr>
          </a:p>
        </p:txBody>
      </p:sp>
      <p:sp>
        <p:nvSpPr>
          <p:cNvPr id="493" name="Google Shape;493;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494" name="Google Shape;49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95" name="Google Shape;495;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6" name="Google Shape;496;p60"/>
          <p:cNvSpPr txBox="1"/>
          <p:nvPr/>
        </p:nvSpPr>
        <p:spPr>
          <a:xfrm>
            <a:off x="786725" y="1064800"/>
            <a:ext cx="54450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Display: None allows you to hide elements from view.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will become useful in later sections, we’ll hide and reveal specific HTML elements of our choosing.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97" name="Google Shape;497;p60"/>
          <p:cNvPicPr preferRelativeResize="0"/>
          <p:nvPr/>
        </p:nvPicPr>
        <p:blipFill>
          <a:blip r:embed="rId3">
            <a:alphaModFix/>
          </a:blip>
          <a:stretch>
            <a:fillRect/>
          </a:stretch>
        </p:blipFill>
        <p:spPr>
          <a:xfrm>
            <a:off x="3443200" y="2143125"/>
            <a:ext cx="1876425" cy="857250"/>
          </a:xfrm>
          <a:prstGeom prst="rect">
            <a:avLst/>
          </a:prstGeom>
          <a:noFill/>
          <a:ln>
            <a:noFill/>
          </a:ln>
        </p:spPr>
      </p:pic>
      <p:grpSp>
        <p:nvGrpSpPr>
          <p:cNvPr id="498" name="Google Shape;498;p60"/>
          <p:cNvGrpSpPr/>
          <p:nvPr/>
        </p:nvGrpSpPr>
        <p:grpSpPr>
          <a:xfrm>
            <a:off x="6084878" y="1107305"/>
            <a:ext cx="2737295" cy="3680635"/>
            <a:chOff x="4578025" y="1703125"/>
            <a:chExt cx="2143200" cy="2881800"/>
          </a:xfrm>
        </p:grpSpPr>
        <p:sp>
          <p:nvSpPr>
            <p:cNvPr id="499" name="Google Shape;499;p60"/>
            <p:cNvSpPr/>
            <p:nvPr/>
          </p:nvSpPr>
          <p:spPr>
            <a:xfrm>
              <a:off x="4578025" y="1703125"/>
              <a:ext cx="2143200" cy="2881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0"/>
            <p:cNvSpPr/>
            <p:nvPr/>
          </p:nvSpPr>
          <p:spPr>
            <a:xfrm>
              <a:off x="5520325" y="1703125"/>
              <a:ext cx="834600" cy="834600"/>
            </a:xfrm>
            <a:prstGeom prst="rect">
              <a:avLst/>
            </a:prstGeom>
            <a:solidFill>
              <a:srgbClr val="4FA786"/>
            </a:solid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latin typeface="Georgia"/>
                  <a:ea typeface="Georgia"/>
                  <a:cs typeface="Georgia"/>
                  <a:sym typeface="Georgia"/>
                </a:rPr>
                <a:t>Box 2</a:t>
              </a:r>
              <a:endParaRPr>
                <a:latin typeface="Georgia"/>
                <a:ea typeface="Georgia"/>
                <a:cs typeface="Georgia"/>
                <a:sym typeface="Georgia"/>
              </a:endParaRPr>
            </a:p>
          </p:txBody>
        </p:sp>
        <p:sp>
          <p:nvSpPr>
            <p:cNvPr id="501" name="Google Shape;501;p60"/>
            <p:cNvSpPr/>
            <p:nvPr/>
          </p:nvSpPr>
          <p:spPr>
            <a:xfrm>
              <a:off x="4950575" y="2797275"/>
              <a:ext cx="834600" cy="834600"/>
            </a:xfrm>
            <a:prstGeom prst="rect">
              <a:avLst/>
            </a:prstGeom>
            <a:solidFill>
              <a:srgbClr val="4FA786"/>
            </a:solid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latin typeface="Georgia"/>
                  <a:ea typeface="Georgia"/>
                  <a:cs typeface="Georgia"/>
                  <a:sym typeface="Georgia"/>
                </a:rPr>
                <a:t>Box 3</a:t>
              </a:r>
              <a:endParaRPr>
                <a:latin typeface="Georgia"/>
                <a:ea typeface="Georgia"/>
                <a:cs typeface="Georgia"/>
                <a:sym typeface="Georgia"/>
              </a:endParaRPr>
            </a:p>
          </p:txBody>
        </p:sp>
        <p:sp>
          <p:nvSpPr>
            <p:cNvPr id="502" name="Google Shape;502;p60"/>
            <p:cNvSpPr/>
            <p:nvPr/>
          </p:nvSpPr>
          <p:spPr>
            <a:xfrm>
              <a:off x="5114275" y="3750325"/>
              <a:ext cx="834600" cy="834600"/>
            </a:xfrm>
            <a:prstGeom prst="rect">
              <a:avLst/>
            </a:prstGeom>
            <a:solidFill>
              <a:srgbClr val="4FA786"/>
            </a:solid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latin typeface="Georgia"/>
                  <a:ea typeface="Georgia"/>
                  <a:cs typeface="Georgia"/>
                  <a:sym typeface="Georgia"/>
                </a:rPr>
                <a:t>Box 4</a:t>
              </a:r>
              <a:endParaRPr>
                <a:latin typeface="Georgia"/>
                <a:ea typeface="Georgia"/>
                <a:cs typeface="Georgia"/>
                <a:sym typeface="Georgia"/>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1"/>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The concept of Flow</a:t>
            </a:r>
            <a:endParaRPr sz="1200">
              <a:solidFill>
                <a:srgbClr val="666666"/>
              </a:solidFill>
              <a:highlight>
                <a:srgbClr val="FFFFFF"/>
              </a:highlight>
            </a:endParaRPr>
          </a:p>
        </p:txBody>
      </p:sp>
      <p:sp>
        <p:nvSpPr>
          <p:cNvPr id="508" name="Google Shape;508;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509" name="Google Shape;509;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10" name="Google Shape;51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61"/>
          <p:cNvSpPr txBox="1"/>
          <p:nvPr/>
        </p:nvSpPr>
        <p:spPr>
          <a:xfrm>
            <a:off x="786725" y="1064800"/>
            <a:ext cx="26154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By default, every HTML element displayed in the browser is governed by a concept called </a:t>
            </a:r>
            <a:r>
              <a:rPr b="1" lang="en">
                <a:solidFill>
                  <a:schemeClr val="dk1"/>
                </a:solidFill>
                <a:latin typeface="Roboto"/>
                <a:ea typeface="Roboto"/>
                <a:cs typeface="Roboto"/>
                <a:sym typeface="Roboto"/>
              </a:rPr>
              <a:t>flow</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means that HTML elements force their adjacent elements to </a:t>
            </a:r>
            <a:r>
              <a:rPr b="1" lang="en">
                <a:solidFill>
                  <a:schemeClr val="dk1"/>
                </a:solidFill>
                <a:latin typeface="Roboto"/>
                <a:ea typeface="Roboto"/>
                <a:cs typeface="Roboto"/>
                <a:sym typeface="Roboto"/>
              </a:rPr>
              <a:t>flow around them</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grpSp>
        <p:nvGrpSpPr>
          <p:cNvPr id="512" name="Google Shape;512;p61"/>
          <p:cNvGrpSpPr/>
          <p:nvPr/>
        </p:nvGrpSpPr>
        <p:grpSpPr>
          <a:xfrm>
            <a:off x="3972800" y="1143900"/>
            <a:ext cx="4935775" cy="3034200"/>
            <a:chOff x="557400" y="1567950"/>
            <a:chExt cx="4935775" cy="3034200"/>
          </a:xfrm>
        </p:grpSpPr>
        <p:sp>
          <p:nvSpPr>
            <p:cNvPr id="513" name="Google Shape;513;p61"/>
            <p:cNvSpPr/>
            <p:nvPr/>
          </p:nvSpPr>
          <p:spPr>
            <a:xfrm>
              <a:off x="815150" y="1567950"/>
              <a:ext cx="4429800" cy="3034200"/>
            </a:xfrm>
            <a:prstGeom prst="rect">
              <a:avLst/>
            </a:prstGeom>
            <a:solidFill>
              <a:srgbClr val="FFFFFF"/>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
            <p:cNvSpPr/>
            <p:nvPr/>
          </p:nvSpPr>
          <p:spPr>
            <a:xfrm>
              <a:off x="939248" y="1705200"/>
              <a:ext cx="4167300" cy="159300"/>
            </a:xfrm>
            <a:prstGeom prst="rect">
              <a:avLst/>
            </a:prstGeom>
            <a:solidFill>
              <a:srgbClr val="EFEFE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1"/>
            <p:cNvSpPr/>
            <p:nvPr/>
          </p:nvSpPr>
          <p:spPr>
            <a:xfrm>
              <a:off x="1064943" y="17391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1"/>
            <p:cNvSpPr/>
            <p:nvPr/>
          </p:nvSpPr>
          <p:spPr>
            <a:xfrm>
              <a:off x="1206477" y="17391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1"/>
            <p:cNvSpPr/>
            <p:nvPr/>
          </p:nvSpPr>
          <p:spPr>
            <a:xfrm>
              <a:off x="1348011" y="17391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p:nvPr/>
          </p:nvSpPr>
          <p:spPr>
            <a:xfrm>
              <a:off x="1009475" y="1991125"/>
              <a:ext cx="1660800" cy="9978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61"/>
            <p:cNvGrpSpPr/>
            <p:nvPr/>
          </p:nvGrpSpPr>
          <p:grpSpPr>
            <a:xfrm>
              <a:off x="2766207" y="2074600"/>
              <a:ext cx="2266784" cy="914400"/>
              <a:chOff x="3750925" y="2097100"/>
              <a:chExt cx="3147000" cy="914400"/>
            </a:xfrm>
          </p:grpSpPr>
          <p:cxnSp>
            <p:nvCxnSpPr>
              <p:cNvPr id="520" name="Google Shape;520;p61"/>
              <p:cNvCxnSpPr/>
              <p:nvPr/>
            </p:nvCxnSpPr>
            <p:spPr>
              <a:xfrm>
                <a:off x="3750925" y="2097100"/>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21" name="Google Shape;521;p61"/>
              <p:cNvCxnSpPr/>
              <p:nvPr/>
            </p:nvCxnSpPr>
            <p:spPr>
              <a:xfrm>
                <a:off x="3750925" y="2260775"/>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22" name="Google Shape;522;p61"/>
              <p:cNvCxnSpPr/>
              <p:nvPr/>
            </p:nvCxnSpPr>
            <p:spPr>
              <a:xfrm>
                <a:off x="3750925" y="2401900"/>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23" name="Google Shape;523;p61"/>
              <p:cNvCxnSpPr/>
              <p:nvPr/>
            </p:nvCxnSpPr>
            <p:spPr>
              <a:xfrm>
                <a:off x="3750925" y="2565575"/>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24" name="Google Shape;524;p61"/>
              <p:cNvCxnSpPr/>
              <p:nvPr/>
            </p:nvCxnSpPr>
            <p:spPr>
              <a:xfrm>
                <a:off x="3750925" y="2706700"/>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25" name="Google Shape;525;p61"/>
              <p:cNvCxnSpPr/>
              <p:nvPr/>
            </p:nvCxnSpPr>
            <p:spPr>
              <a:xfrm>
                <a:off x="3750925" y="2870375"/>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26" name="Google Shape;526;p61"/>
              <p:cNvCxnSpPr/>
              <p:nvPr/>
            </p:nvCxnSpPr>
            <p:spPr>
              <a:xfrm>
                <a:off x="3750925" y="3011500"/>
                <a:ext cx="3147000" cy="0"/>
              </a:xfrm>
              <a:prstGeom prst="straightConnector1">
                <a:avLst/>
              </a:prstGeom>
              <a:noFill/>
              <a:ln cap="flat" cmpd="sng" w="9525">
                <a:solidFill>
                  <a:srgbClr val="595959"/>
                </a:solidFill>
                <a:prstDash val="solid"/>
                <a:round/>
                <a:headEnd len="med" w="med" type="none"/>
                <a:tailEnd len="med" w="med" type="none"/>
              </a:ln>
            </p:spPr>
          </p:cxnSp>
        </p:grpSp>
        <p:grpSp>
          <p:nvGrpSpPr>
            <p:cNvPr id="527" name="Google Shape;527;p61"/>
            <p:cNvGrpSpPr/>
            <p:nvPr/>
          </p:nvGrpSpPr>
          <p:grpSpPr>
            <a:xfrm>
              <a:off x="1005487" y="3160488"/>
              <a:ext cx="4034836" cy="163675"/>
              <a:chOff x="1226800" y="3175175"/>
              <a:chExt cx="5290200" cy="163675"/>
            </a:xfrm>
          </p:grpSpPr>
          <p:cxnSp>
            <p:nvCxnSpPr>
              <p:cNvPr id="528" name="Google Shape;528;p61"/>
              <p:cNvCxnSpPr/>
              <p:nvPr/>
            </p:nvCxnSpPr>
            <p:spPr>
              <a:xfrm>
                <a:off x="1226800" y="3175175"/>
                <a:ext cx="5290200" cy="0"/>
              </a:xfrm>
              <a:prstGeom prst="straightConnector1">
                <a:avLst/>
              </a:prstGeom>
              <a:noFill/>
              <a:ln cap="flat" cmpd="sng" w="9525">
                <a:solidFill>
                  <a:srgbClr val="595959"/>
                </a:solidFill>
                <a:prstDash val="solid"/>
                <a:round/>
                <a:headEnd len="med" w="med" type="none"/>
                <a:tailEnd len="med" w="med" type="none"/>
              </a:ln>
            </p:spPr>
          </p:cxnSp>
          <p:cxnSp>
            <p:nvCxnSpPr>
              <p:cNvPr id="529" name="Google Shape;529;p61"/>
              <p:cNvCxnSpPr/>
              <p:nvPr/>
            </p:nvCxnSpPr>
            <p:spPr>
              <a:xfrm>
                <a:off x="1226800" y="3338850"/>
                <a:ext cx="5290200" cy="0"/>
              </a:xfrm>
              <a:prstGeom prst="straightConnector1">
                <a:avLst/>
              </a:prstGeom>
              <a:noFill/>
              <a:ln cap="flat" cmpd="sng" w="9525">
                <a:solidFill>
                  <a:srgbClr val="595959"/>
                </a:solidFill>
                <a:prstDash val="solid"/>
                <a:round/>
                <a:headEnd len="med" w="med" type="none"/>
                <a:tailEnd len="med" w="med" type="none"/>
              </a:ln>
            </p:spPr>
          </p:cxnSp>
        </p:grpSp>
        <p:sp>
          <p:nvSpPr>
            <p:cNvPr id="530" name="Google Shape;530;p61"/>
            <p:cNvSpPr/>
            <p:nvPr/>
          </p:nvSpPr>
          <p:spPr>
            <a:xfrm>
              <a:off x="557400" y="2326350"/>
              <a:ext cx="1554600" cy="372300"/>
            </a:xfrm>
            <a:prstGeom prst="homePlate">
              <a:avLst>
                <a:gd fmla="val 50000" name="adj"/>
              </a:avLst>
            </a:prstGeom>
            <a:solidFill>
              <a:srgbClr val="000000"/>
            </a:solidFill>
            <a:ln cap="flat" cmpd="sng" w="9525">
              <a:solidFill>
                <a:srgbClr val="595959"/>
              </a:solidFill>
              <a:prstDash val="solid"/>
              <a:round/>
              <a:headEnd len="sm" w="sm" type="none"/>
              <a:tailEnd len="sm" w="sm" type="none"/>
            </a:ln>
          </p:spPr>
          <p:txBody>
            <a:bodyPr anchorCtr="0" anchor="ctr" bIns="91425" lIns="274300" spcFirstLastPara="1" rIns="91425" wrap="square" tIns="164575">
              <a:noAutofit/>
            </a:bodyPr>
            <a:lstStyle/>
            <a:p>
              <a:pPr indent="0" lvl="0" marL="0" rtl="0" algn="l">
                <a:spcBef>
                  <a:spcPts val="0"/>
                </a:spcBef>
                <a:spcAft>
                  <a:spcPts val="800"/>
                </a:spcAft>
                <a:buClr>
                  <a:srgbClr val="000000"/>
                </a:buClr>
                <a:buSzPts val="1100"/>
                <a:buFont typeface="Arial"/>
                <a:buNone/>
              </a:pPr>
              <a:r>
                <a:rPr b="1" lang="en">
                  <a:solidFill>
                    <a:srgbClr val="FFFFFF"/>
                  </a:solidFill>
                  <a:latin typeface="Roboto"/>
                  <a:ea typeface="Roboto"/>
                  <a:cs typeface="Roboto"/>
                  <a:sym typeface="Roboto"/>
                </a:rPr>
                <a:t>Float Left</a:t>
              </a:r>
              <a:endParaRPr b="1">
                <a:solidFill>
                  <a:srgbClr val="FFFFFF"/>
                </a:solidFill>
                <a:latin typeface="Roboto"/>
                <a:ea typeface="Roboto"/>
                <a:cs typeface="Roboto"/>
                <a:sym typeface="Roboto"/>
              </a:endParaRPr>
            </a:p>
          </p:txBody>
        </p:sp>
        <p:grpSp>
          <p:nvGrpSpPr>
            <p:cNvPr id="531" name="Google Shape;531;p61"/>
            <p:cNvGrpSpPr/>
            <p:nvPr/>
          </p:nvGrpSpPr>
          <p:grpSpPr>
            <a:xfrm>
              <a:off x="1009482" y="3495575"/>
              <a:ext cx="2266784" cy="914400"/>
              <a:chOff x="3750925" y="2097100"/>
              <a:chExt cx="3147000" cy="914400"/>
            </a:xfrm>
          </p:grpSpPr>
          <p:cxnSp>
            <p:nvCxnSpPr>
              <p:cNvPr id="532" name="Google Shape;532;p61"/>
              <p:cNvCxnSpPr/>
              <p:nvPr/>
            </p:nvCxnSpPr>
            <p:spPr>
              <a:xfrm>
                <a:off x="3750925" y="2097100"/>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33" name="Google Shape;533;p61"/>
              <p:cNvCxnSpPr/>
              <p:nvPr/>
            </p:nvCxnSpPr>
            <p:spPr>
              <a:xfrm>
                <a:off x="3750925" y="2260775"/>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34" name="Google Shape;534;p61"/>
              <p:cNvCxnSpPr/>
              <p:nvPr/>
            </p:nvCxnSpPr>
            <p:spPr>
              <a:xfrm>
                <a:off x="3750925" y="2401900"/>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35" name="Google Shape;535;p61"/>
              <p:cNvCxnSpPr/>
              <p:nvPr/>
            </p:nvCxnSpPr>
            <p:spPr>
              <a:xfrm>
                <a:off x="3750925" y="2565575"/>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36" name="Google Shape;536;p61"/>
              <p:cNvCxnSpPr/>
              <p:nvPr/>
            </p:nvCxnSpPr>
            <p:spPr>
              <a:xfrm>
                <a:off x="3750925" y="2706700"/>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37" name="Google Shape;537;p61"/>
              <p:cNvCxnSpPr/>
              <p:nvPr/>
            </p:nvCxnSpPr>
            <p:spPr>
              <a:xfrm>
                <a:off x="3750925" y="2870375"/>
                <a:ext cx="3147000" cy="0"/>
              </a:xfrm>
              <a:prstGeom prst="straightConnector1">
                <a:avLst/>
              </a:prstGeom>
              <a:noFill/>
              <a:ln cap="flat" cmpd="sng" w="9525">
                <a:solidFill>
                  <a:srgbClr val="595959"/>
                </a:solidFill>
                <a:prstDash val="solid"/>
                <a:round/>
                <a:headEnd len="med" w="med" type="none"/>
                <a:tailEnd len="med" w="med" type="none"/>
              </a:ln>
            </p:spPr>
          </p:cxnSp>
          <p:cxnSp>
            <p:nvCxnSpPr>
              <p:cNvPr id="538" name="Google Shape;538;p61"/>
              <p:cNvCxnSpPr/>
              <p:nvPr/>
            </p:nvCxnSpPr>
            <p:spPr>
              <a:xfrm>
                <a:off x="3750925" y="3011500"/>
                <a:ext cx="3147000" cy="0"/>
              </a:xfrm>
              <a:prstGeom prst="straightConnector1">
                <a:avLst/>
              </a:prstGeom>
              <a:noFill/>
              <a:ln cap="flat" cmpd="sng" w="9525">
                <a:solidFill>
                  <a:srgbClr val="595959"/>
                </a:solidFill>
                <a:prstDash val="solid"/>
                <a:round/>
                <a:headEnd len="med" w="med" type="none"/>
                <a:tailEnd len="med" w="med" type="none"/>
              </a:ln>
            </p:spPr>
          </p:cxnSp>
        </p:grpSp>
        <p:sp>
          <p:nvSpPr>
            <p:cNvPr id="539" name="Google Shape;539;p61"/>
            <p:cNvSpPr/>
            <p:nvPr/>
          </p:nvSpPr>
          <p:spPr>
            <a:xfrm>
              <a:off x="3379525" y="3453925"/>
              <a:ext cx="1660800" cy="997800"/>
            </a:xfrm>
            <a:prstGeom prst="re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1"/>
            <p:cNvSpPr/>
            <p:nvPr/>
          </p:nvSpPr>
          <p:spPr>
            <a:xfrm flipH="1">
              <a:off x="3939475" y="3766675"/>
              <a:ext cx="1553700" cy="372300"/>
            </a:xfrm>
            <a:prstGeom prst="homePlate">
              <a:avLst>
                <a:gd fmla="val 50000" name="adj"/>
              </a:avLst>
            </a:prstGeom>
            <a:solidFill>
              <a:srgbClr val="000000"/>
            </a:solidFill>
            <a:ln cap="flat" cmpd="sng" w="9525">
              <a:solidFill>
                <a:srgbClr val="595959"/>
              </a:solidFill>
              <a:prstDash val="solid"/>
              <a:round/>
              <a:headEnd len="sm" w="sm" type="none"/>
              <a:tailEnd len="sm" w="sm" type="none"/>
            </a:ln>
          </p:spPr>
          <p:txBody>
            <a:bodyPr anchorCtr="0" anchor="ctr" bIns="91425" lIns="274300" spcFirstLastPara="1" rIns="91425" wrap="square" tIns="164575">
              <a:noAutofit/>
            </a:bodyPr>
            <a:lstStyle/>
            <a:p>
              <a:pPr indent="0" lvl="0" marL="0" rtl="0" algn="l">
                <a:spcBef>
                  <a:spcPts val="0"/>
                </a:spcBef>
                <a:spcAft>
                  <a:spcPts val="800"/>
                </a:spcAft>
                <a:buClr>
                  <a:srgbClr val="000000"/>
                </a:buClr>
                <a:buSzPts val="1100"/>
                <a:buFont typeface="Arial"/>
                <a:buNone/>
              </a:pPr>
              <a:r>
                <a:rPr b="1" lang="en">
                  <a:solidFill>
                    <a:srgbClr val="FFFFFF"/>
                  </a:solidFill>
                  <a:latin typeface="Roboto"/>
                  <a:ea typeface="Roboto"/>
                  <a:cs typeface="Roboto"/>
                  <a:sym typeface="Roboto"/>
                </a:rPr>
                <a:t>Float Right</a:t>
              </a:r>
              <a:endParaRPr b="1">
                <a:solidFill>
                  <a:srgbClr val="FFFFFF"/>
                </a:solidFill>
                <a:latin typeface="Roboto"/>
                <a:ea typeface="Roboto"/>
                <a:cs typeface="Roboto"/>
                <a:sym typeface="Robot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2"/>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Flow analogy to MS Word</a:t>
            </a:r>
            <a:endParaRPr sz="1200">
              <a:solidFill>
                <a:srgbClr val="666666"/>
              </a:solidFill>
              <a:highlight>
                <a:srgbClr val="FFFFFF"/>
              </a:highlight>
            </a:endParaRPr>
          </a:p>
        </p:txBody>
      </p:sp>
      <p:sp>
        <p:nvSpPr>
          <p:cNvPr id="546" name="Google Shape;54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547" name="Google Shape;547;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48" name="Google Shape;548;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62"/>
          <p:cNvSpPr txBox="1"/>
          <p:nvPr/>
        </p:nvSpPr>
        <p:spPr>
          <a:xfrm>
            <a:off x="786725" y="1064800"/>
            <a:ext cx="2615400" cy="2596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concept of “flow” is very similar to the </a:t>
            </a:r>
            <a:r>
              <a:rPr b="1" lang="en">
                <a:solidFill>
                  <a:schemeClr val="dk1"/>
                </a:solidFill>
                <a:highlight>
                  <a:srgbClr val="FFFF00"/>
                </a:highlight>
                <a:latin typeface="Roboto"/>
                <a:ea typeface="Roboto"/>
                <a:cs typeface="Roboto"/>
                <a:sym typeface="Roboto"/>
              </a:rPr>
              <a:t>wrap-text options</a:t>
            </a:r>
            <a:r>
              <a:rPr lang="en">
                <a:solidFill>
                  <a:schemeClr val="dk1"/>
                </a:solidFill>
                <a:latin typeface="Roboto"/>
                <a:ea typeface="Roboto"/>
                <a:cs typeface="Roboto"/>
                <a:sym typeface="Roboto"/>
              </a:rPr>
              <a:t> you may be familiar with in Microsoft Word.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Just as in MS Word, you can have images in-line with text, on-top of text, etc.</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550" name="Google Shape;550;p62"/>
          <p:cNvPicPr preferRelativeResize="0"/>
          <p:nvPr/>
        </p:nvPicPr>
        <p:blipFill>
          <a:blip r:embed="rId3">
            <a:alphaModFix/>
          </a:blip>
          <a:stretch>
            <a:fillRect/>
          </a:stretch>
        </p:blipFill>
        <p:spPr>
          <a:xfrm>
            <a:off x="4349250" y="833438"/>
            <a:ext cx="3848100" cy="3476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Block Elements</a:t>
            </a:r>
            <a:endParaRPr sz="1200">
              <a:solidFill>
                <a:srgbClr val="666666"/>
              </a:solidFill>
              <a:highlight>
                <a:srgbClr val="FFFFFF"/>
              </a:highlight>
            </a:endParaRPr>
          </a:p>
        </p:txBody>
      </p:sp>
      <p:sp>
        <p:nvSpPr>
          <p:cNvPr id="556" name="Google Shape;55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557" name="Google Shape;55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58" name="Google Shape;55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59" name="Google Shape;559;p63"/>
          <p:cNvSpPr/>
          <p:nvPr/>
        </p:nvSpPr>
        <p:spPr>
          <a:xfrm>
            <a:off x="1284500" y="11967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3"/>
          <p:cNvSpPr txBox="1"/>
          <p:nvPr/>
        </p:nvSpPr>
        <p:spPr>
          <a:xfrm>
            <a:off x="-55825" y="1215875"/>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By default, web clients render many HTML elements as </a:t>
            </a:r>
            <a:r>
              <a:rPr b="1" lang="en" sz="1600">
                <a:latin typeface="Roboto"/>
                <a:ea typeface="Roboto"/>
                <a:cs typeface="Roboto"/>
                <a:sym typeface="Roboto"/>
              </a:rPr>
              <a:t>block elements</a:t>
            </a:r>
            <a:r>
              <a:rPr lang="en" sz="1600">
                <a:latin typeface="Roboto"/>
                <a:ea typeface="Roboto"/>
                <a:cs typeface="Roboto"/>
                <a:sym typeface="Roboto"/>
              </a:rPr>
              <a:t>. Paragraphs, headers, divs, and more receive this treatment.</a:t>
            </a:r>
            <a:endParaRPr sz="1600">
              <a:latin typeface="Roboto"/>
              <a:ea typeface="Roboto"/>
              <a:cs typeface="Roboto"/>
              <a:sym typeface="Roboto"/>
            </a:endParaRPr>
          </a:p>
        </p:txBody>
      </p:sp>
      <p:sp>
        <p:nvSpPr>
          <p:cNvPr id="561" name="Google Shape;561;p63"/>
          <p:cNvSpPr/>
          <p:nvPr/>
        </p:nvSpPr>
        <p:spPr>
          <a:xfrm>
            <a:off x="1284500" y="1896611"/>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3"/>
          <p:cNvSpPr txBox="1"/>
          <p:nvPr/>
        </p:nvSpPr>
        <p:spPr>
          <a:xfrm>
            <a:off x="-80275" y="18990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A block element will take up an entire line of space—unless you intervene with CSS properties.</a:t>
            </a:r>
            <a:endParaRPr sz="1600">
              <a:latin typeface="Roboto"/>
              <a:ea typeface="Roboto"/>
              <a:cs typeface="Roboto"/>
              <a:sym typeface="Roboto"/>
            </a:endParaRPr>
          </a:p>
        </p:txBody>
      </p:sp>
      <p:pic>
        <p:nvPicPr>
          <p:cNvPr id="563" name="Google Shape;563;p63"/>
          <p:cNvPicPr preferRelativeResize="0"/>
          <p:nvPr/>
        </p:nvPicPr>
        <p:blipFill rotWithShape="1">
          <a:blip r:embed="rId3">
            <a:alphaModFix/>
          </a:blip>
          <a:srcRect b="1830" l="0" r="0" t="1830"/>
          <a:stretch/>
        </p:blipFill>
        <p:spPr>
          <a:xfrm>
            <a:off x="361718" y="1220686"/>
            <a:ext cx="785567" cy="606900"/>
          </a:xfrm>
          <a:prstGeom prst="rect">
            <a:avLst/>
          </a:prstGeom>
          <a:noFill/>
          <a:ln>
            <a:noFill/>
          </a:ln>
        </p:spPr>
      </p:pic>
      <p:pic>
        <p:nvPicPr>
          <p:cNvPr id="564" name="Google Shape;564;p63"/>
          <p:cNvPicPr preferRelativeResize="0"/>
          <p:nvPr/>
        </p:nvPicPr>
        <p:blipFill rotWithShape="1">
          <a:blip r:embed="rId4">
            <a:alphaModFix/>
          </a:blip>
          <a:srcRect b="238" l="0" r="0" t="228"/>
          <a:stretch/>
        </p:blipFill>
        <p:spPr>
          <a:xfrm>
            <a:off x="361718" y="1892573"/>
            <a:ext cx="785566" cy="606900"/>
          </a:xfrm>
          <a:prstGeom prst="rect">
            <a:avLst/>
          </a:prstGeom>
          <a:noFill/>
          <a:ln>
            <a:noFill/>
          </a:ln>
        </p:spPr>
      </p:pic>
      <p:graphicFrame>
        <p:nvGraphicFramePr>
          <p:cNvPr id="565" name="Google Shape;565;p63"/>
          <p:cNvGraphicFramePr/>
          <p:nvPr/>
        </p:nvGraphicFramePr>
        <p:xfrm>
          <a:off x="361725" y="2728650"/>
          <a:ext cx="3000000" cy="3000000"/>
        </p:xfrm>
        <a:graphic>
          <a:graphicData uri="http://schemas.openxmlformats.org/drawingml/2006/table">
            <a:tbl>
              <a:tblPr>
                <a:noFill/>
                <a:tableStyleId>{CD04D8B4-786E-485C-9ED3-7597F0EB17B6}</a:tableStyleId>
              </a:tblPr>
              <a:tblGrid>
                <a:gridCol w="471400"/>
                <a:gridCol w="471400"/>
                <a:gridCol w="471400"/>
                <a:gridCol w="471400"/>
                <a:gridCol w="471400"/>
                <a:gridCol w="471400"/>
                <a:gridCol w="471400"/>
              </a:tblGrid>
              <a:tr h="383875">
                <a:tc gridSpan="7">
                  <a:txBody>
                    <a:bodyPr/>
                    <a:lstStyle/>
                    <a:p>
                      <a:pPr indent="0" lvl="0" marL="0" rtl="0" algn="ctr">
                        <a:spcBef>
                          <a:spcPts val="0"/>
                        </a:spcBef>
                        <a:spcAft>
                          <a:spcPts val="0"/>
                        </a:spcAft>
                        <a:buNone/>
                      </a:pPr>
                      <a:r>
                        <a:rPr b="1" lang="en">
                          <a:latin typeface="Roboto"/>
                          <a:ea typeface="Roboto"/>
                          <a:cs typeface="Roboto"/>
                          <a:sym typeface="Roboto"/>
                        </a:rPr>
                        <a:t>Block</a:t>
                      </a:r>
                      <a:endParaRPr b="1">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r>
              <a:tr h="387625">
                <a:tc gridSpan="2">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EF6A"/>
                    </a:solidFill>
                  </a:tcPr>
                </a:tc>
                <a:tc hMerge="1"/>
                <a:tc gridSpan="5">
                  <a:txBody>
                    <a:bodyPr/>
                    <a:lstStyle/>
                    <a:p>
                      <a:pPr indent="0" lvl="0" marL="0" rtl="0" algn="l">
                        <a:spcBef>
                          <a:spcPts val="0"/>
                        </a:spcBef>
                        <a:spcAft>
                          <a:spcPts val="0"/>
                        </a:spcAft>
                        <a:buNone/>
                      </a:pPr>
                      <a:r>
                        <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r>
              <a:tr h="387625">
                <a:tc gridSpan="4">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4FA786"/>
                    </a:solidFill>
                  </a:tcPr>
                </a:tc>
                <a:tc hMerge="1"/>
                <a:tc hMerge="1"/>
                <a:tc hMerge="1"/>
                <a:tc gridSpan="3">
                  <a:txBody>
                    <a:bodyPr/>
                    <a:lstStyle/>
                    <a:p>
                      <a:pPr indent="0" lvl="0" marL="0" rtl="0" algn="l">
                        <a:spcBef>
                          <a:spcPts val="0"/>
                        </a:spcBef>
                        <a:spcAft>
                          <a:spcPts val="0"/>
                        </a:spcAft>
                        <a:buNone/>
                      </a:pPr>
                      <a:r>
                        <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r>
              <a:tr h="387625">
                <a:tc gridSpan="2">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4">
                  <a:txBody>
                    <a:bodyPr/>
                    <a:lstStyle/>
                    <a:p>
                      <a:pPr indent="0" lvl="0" marL="0" rtl="0" algn="l">
                        <a:spcBef>
                          <a:spcPts val="0"/>
                        </a:spcBef>
                        <a:spcAft>
                          <a:spcPts val="0"/>
                        </a:spcAft>
                        <a:buNone/>
                      </a:pPr>
                      <a:r>
                        <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D7E74"/>
                    </a:solidFill>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87625">
                <a:tc gridSpan="7">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4"/>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Block Elements vs. In-Line Elements</a:t>
            </a:r>
            <a:endParaRPr sz="1200">
              <a:solidFill>
                <a:srgbClr val="666666"/>
              </a:solidFill>
              <a:highlight>
                <a:srgbClr val="FFFFFF"/>
              </a:highlight>
            </a:endParaRPr>
          </a:p>
        </p:txBody>
      </p:sp>
      <p:sp>
        <p:nvSpPr>
          <p:cNvPr id="571" name="Google Shape;571;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572" name="Google Shape;572;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73" name="Google Shape;573;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64"/>
          <p:cNvSpPr/>
          <p:nvPr/>
        </p:nvSpPr>
        <p:spPr>
          <a:xfrm>
            <a:off x="1284500" y="11967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4"/>
          <p:cNvSpPr txBox="1"/>
          <p:nvPr/>
        </p:nvSpPr>
        <p:spPr>
          <a:xfrm>
            <a:off x="-55825" y="1215875"/>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Now, contrast block elements with </a:t>
            </a:r>
            <a:r>
              <a:rPr b="1" lang="en" sz="1600">
                <a:solidFill>
                  <a:schemeClr val="dk1"/>
                </a:solidFill>
                <a:latin typeface="Roboto"/>
                <a:ea typeface="Roboto"/>
                <a:cs typeface="Roboto"/>
                <a:sym typeface="Roboto"/>
              </a:rPr>
              <a:t>in-line elements</a:t>
            </a:r>
            <a:r>
              <a:rPr lang="en"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576" name="Google Shape;576;p64"/>
          <p:cNvSpPr/>
          <p:nvPr/>
        </p:nvSpPr>
        <p:spPr>
          <a:xfrm>
            <a:off x="1284500" y="1896611"/>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4"/>
          <p:cNvSpPr txBox="1"/>
          <p:nvPr/>
        </p:nvSpPr>
        <p:spPr>
          <a:xfrm>
            <a:off x="-80275" y="18990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By using </a:t>
            </a:r>
            <a:r>
              <a:rPr b="1" lang="en" sz="1600">
                <a:solidFill>
                  <a:schemeClr val="dk1"/>
                </a:solidFill>
                <a:latin typeface="Roboto"/>
                <a:ea typeface="Roboto"/>
                <a:cs typeface="Roboto"/>
                <a:sym typeface="Roboto"/>
              </a:rPr>
              <a:t>float CSS properties</a:t>
            </a:r>
            <a:r>
              <a:rPr lang="en" sz="1600">
                <a:solidFill>
                  <a:schemeClr val="dk1"/>
                </a:solidFill>
                <a:latin typeface="Roboto"/>
                <a:ea typeface="Roboto"/>
                <a:cs typeface="Roboto"/>
                <a:sym typeface="Roboto"/>
              </a:rPr>
              <a:t>, we can command our website to display multiple HTML elements adjacently. </a:t>
            </a:r>
            <a:endParaRPr sz="1600">
              <a:latin typeface="Roboto"/>
              <a:ea typeface="Roboto"/>
              <a:cs typeface="Roboto"/>
              <a:sym typeface="Roboto"/>
            </a:endParaRPr>
          </a:p>
        </p:txBody>
      </p:sp>
      <p:pic>
        <p:nvPicPr>
          <p:cNvPr id="578" name="Google Shape;578;p64"/>
          <p:cNvPicPr preferRelativeResize="0"/>
          <p:nvPr/>
        </p:nvPicPr>
        <p:blipFill rotWithShape="1">
          <a:blip r:embed="rId3">
            <a:alphaModFix/>
          </a:blip>
          <a:srcRect b="1830" l="0" r="0" t="1830"/>
          <a:stretch/>
        </p:blipFill>
        <p:spPr>
          <a:xfrm>
            <a:off x="361718" y="1220686"/>
            <a:ext cx="785567" cy="606900"/>
          </a:xfrm>
          <a:prstGeom prst="rect">
            <a:avLst/>
          </a:prstGeom>
          <a:noFill/>
          <a:ln>
            <a:noFill/>
          </a:ln>
        </p:spPr>
      </p:pic>
      <p:pic>
        <p:nvPicPr>
          <p:cNvPr id="579" name="Google Shape;579;p64"/>
          <p:cNvPicPr preferRelativeResize="0"/>
          <p:nvPr/>
        </p:nvPicPr>
        <p:blipFill rotWithShape="1">
          <a:blip r:embed="rId4">
            <a:alphaModFix/>
          </a:blip>
          <a:srcRect b="238" l="0" r="0" t="228"/>
          <a:stretch/>
        </p:blipFill>
        <p:spPr>
          <a:xfrm>
            <a:off x="361718" y="1892573"/>
            <a:ext cx="785566" cy="606900"/>
          </a:xfrm>
          <a:prstGeom prst="rect">
            <a:avLst/>
          </a:prstGeom>
          <a:noFill/>
          <a:ln>
            <a:noFill/>
          </a:ln>
        </p:spPr>
      </p:pic>
      <p:graphicFrame>
        <p:nvGraphicFramePr>
          <p:cNvPr id="580" name="Google Shape;580;p64"/>
          <p:cNvGraphicFramePr/>
          <p:nvPr/>
        </p:nvGraphicFramePr>
        <p:xfrm>
          <a:off x="361725" y="2728650"/>
          <a:ext cx="3000000" cy="3000000"/>
        </p:xfrm>
        <a:graphic>
          <a:graphicData uri="http://schemas.openxmlformats.org/drawingml/2006/table">
            <a:tbl>
              <a:tblPr>
                <a:noFill/>
                <a:tableStyleId>{CD04D8B4-786E-485C-9ED3-7597F0EB17B6}</a:tableStyleId>
              </a:tblPr>
              <a:tblGrid>
                <a:gridCol w="471400"/>
                <a:gridCol w="471400"/>
                <a:gridCol w="471400"/>
                <a:gridCol w="471400"/>
                <a:gridCol w="471400"/>
                <a:gridCol w="471400"/>
                <a:gridCol w="471400"/>
              </a:tblGrid>
              <a:tr h="383875">
                <a:tc gridSpan="7">
                  <a:txBody>
                    <a:bodyPr/>
                    <a:lstStyle/>
                    <a:p>
                      <a:pPr indent="0" lvl="0" marL="0" rtl="0" algn="ctr">
                        <a:spcBef>
                          <a:spcPts val="0"/>
                        </a:spcBef>
                        <a:spcAft>
                          <a:spcPts val="0"/>
                        </a:spcAft>
                        <a:buNone/>
                      </a:pPr>
                      <a:r>
                        <a:rPr b="1" lang="en">
                          <a:latin typeface="Roboto"/>
                          <a:ea typeface="Roboto"/>
                          <a:cs typeface="Roboto"/>
                          <a:sym typeface="Roboto"/>
                        </a:rPr>
                        <a:t>Block</a:t>
                      </a:r>
                      <a:endParaRPr b="1">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r>
              <a:tr h="387625">
                <a:tc gridSpan="2">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EF6A"/>
                    </a:solidFill>
                  </a:tcPr>
                </a:tc>
                <a:tc hMerge="1"/>
                <a:tc gridSpan="5">
                  <a:txBody>
                    <a:bodyPr/>
                    <a:lstStyle/>
                    <a:p>
                      <a:pPr indent="0" lvl="0" marL="0" rtl="0" algn="l">
                        <a:spcBef>
                          <a:spcPts val="0"/>
                        </a:spcBef>
                        <a:spcAft>
                          <a:spcPts val="0"/>
                        </a:spcAft>
                        <a:buNone/>
                      </a:pPr>
                      <a:r>
                        <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r>
              <a:tr h="387625">
                <a:tc gridSpan="4">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4FA786"/>
                    </a:solidFill>
                  </a:tcPr>
                </a:tc>
                <a:tc hMerge="1"/>
                <a:tc hMerge="1"/>
                <a:tc hMerge="1"/>
                <a:tc gridSpan="3">
                  <a:txBody>
                    <a:bodyPr/>
                    <a:lstStyle/>
                    <a:p>
                      <a:pPr indent="0" lvl="0" marL="0" rtl="0" algn="l">
                        <a:spcBef>
                          <a:spcPts val="0"/>
                        </a:spcBef>
                        <a:spcAft>
                          <a:spcPts val="0"/>
                        </a:spcAft>
                        <a:buNone/>
                      </a:pPr>
                      <a:r>
                        <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r>
              <a:tr h="387625">
                <a:tc gridSpan="2">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4">
                  <a:txBody>
                    <a:bodyPr/>
                    <a:lstStyle/>
                    <a:p>
                      <a:pPr indent="0" lvl="0" marL="0" rtl="0" algn="l">
                        <a:spcBef>
                          <a:spcPts val="0"/>
                        </a:spcBef>
                        <a:spcAft>
                          <a:spcPts val="0"/>
                        </a:spcAft>
                        <a:buNone/>
                      </a:pPr>
                      <a:r>
                        <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D7E74"/>
                    </a:solidFill>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87625">
                <a:tc gridSpan="7">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r>
            </a:tbl>
          </a:graphicData>
        </a:graphic>
      </p:graphicFrame>
      <p:graphicFrame>
        <p:nvGraphicFramePr>
          <p:cNvPr id="581" name="Google Shape;581;p64"/>
          <p:cNvGraphicFramePr/>
          <p:nvPr/>
        </p:nvGraphicFramePr>
        <p:xfrm>
          <a:off x="4423125" y="2596515"/>
          <a:ext cx="3000000" cy="3000000"/>
        </p:xfrm>
        <a:graphic>
          <a:graphicData uri="http://schemas.openxmlformats.org/drawingml/2006/table">
            <a:tbl>
              <a:tblPr>
                <a:noFill/>
                <a:tableStyleId>{CD04D8B4-786E-485C-9ED3-7597F0EB17B6}</a:tableStyleId>
              </a:tblPr>
              <a:tblGrid>
                <a:gridCol w="539800"/>
                <a:gridCol w="539800"/>
                <a:gridCol w="539800"/>
                <a:gridCol w="539800"/>
                <a:gridCol w="539800"/>
                <a:gridCol w="539800"/>
                <a:gridCol w="539800"/>
              </a:tblGrid>
              <a:tr h="110425">
                <a:tc gridSpan="7">
                  <a:txBody>
                    <a:bodyPr/>
                    <a:lstStyle/>
                    <a:p>
                      <a:pPr indent="0" lvl="0" marL="0" rtl="0" algn="ctr">
                        <a:spcBef>
                          <a:spcPts val="0"/>
                        </a:spcBef>
                        <a:spcAft>
                          <a:spcPts val="0"/>
                        </a:spcAft>
                        <a:buNone/>
                      </a:pPr>
                      <a:r>
                        <a:rPr b="1" lang="en">
                          <a:latin typeface="Roboto"/>
                          <a:ea typeface="Roboto"/>
                          <a:cs typeface="Roboto"/>
                          <a:sym typeface="Roboto"/>
                        </a:rPr>
                        <a:t>In-line</a:t>
                      </a:r>
                      <a:endParaRPr b="1">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r>
              <a:tr h="128250">
                <a:tc gridSpan="3" row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EF6A"/>
                    </a:solidFill>
                  </a:tcPr>
                </a:tc>
                <a:tc rowSpan="3" hMerge="1"/>
                <a:tc rowSpan="3" hMerge="1"/>
                <a:tc gridSpan="4">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53900">
                <a:tc gridSpan="3" vMerge="1"/>
                <a:tc hMerge="1" vMerge="1"/>
                <a:tc hMerge="1" vMerge="1"/>
                <a:tc gridSpan="4">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4FA786"/>
                    </a:solidFill>
                  </a:tcPr>
                </a:tc>
                <a:tc hMerge="1"/>
                <a:tc hMerge="1"/>
                <a:tc hMerge="1"/>
              </a:tr>
              <a:tr h="128250">
                <a:tc gridSpan="3" vMerge="1"/>
                <a:tc hMerge="1" vMerge="1"/>
                <a:tc hMerge="1" vMerge="1"/>
                <a:tc gridSpan="4">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53900">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r>
              <a:tr h="153900">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4FA786"/>
                    </a:solidFill>
                  </a:tcPr>
                </a:tc>
                <a:tc hMerge="1"/>
                <a:tc hMerge="1"/>
                <a:tc hMerge="1"/>
                <a:tc hMerge="1"/>
                <a:tc hMerge="1"/>
                <a:tc hMerge="1"/>
              </a:tr>
              <a:tr h="153900">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r>
              <a:tr h="153900">
                <a:tc gridSpan="2">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4FA786"/>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D7E74"/>
                    </a:solidFill>
                  </a:tcPr>
                </a:tc>
                <a:tc gridSpan="2">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D7E74"/>
                    </a:solidFill>
                  </a:tcPr>
                </a:tc>
                <a:tc hMerge="1"/>
              </a:tr>
              <a:tr h="153900">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r>
              <a:tr h="153900">
                <a:tc gridSpan="4">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1D7E74"/>
                    </a:solidFill>
                  </a:tcPr>
                </a:tc>
                <a:tc hMerge="1"/>
                <a:tc hMerge="1"/>
                <a:tc hMerge="1"/>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5"/>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Floats</a:t>
            </a:r>
            <a:endParaRPr sz="1200">
              <a:solidFill>
                <a:srgbClr val="666666"/>
              </a:solidFill>
              <a:highlight>
                <a:srgbClr val="FFFFFF"/>
              </a:highlight>
            </a:endParaRPr>
          </a:p>
        </p:txBody>
      </p:sp>
      <p:sp>
        <p:nvSpPr>
          <p:cNvPr id="587" name="Google Shape;587;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588" name="Google Shape;588;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89" name="Google Shape;589;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0" name="Google Shape;590;p65"/>
          <p:cNvSpPr txBox="1"/>
          <p:nvPr/>
        </p:nvSpPr>
        <p:spPr>
          <a:xfrm>
            <a:off x="682850" y="1045038"/>
            <a:ext cx="78561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To transform these block elements into in-line elements, we use a CSS property called </a:t>
            </a:r>
            <a:r>
              <a:rPr b="1" lang="en">
                <a:latin typeface="Roboto"/>
                <a:ea typeface="Roboto"/>
                <a:cs typeface="Roboto"/>
                <a:sym typeface="Roboto"/>
              </a:rPr>
              <a:t>float</a:t>
            </a:r>
            <a:r>
              <a:rPr lang="en">
                <a:latin typeface="Roboto"/>
                <a:ea typeface="Roboto"/>
                <a:cs typeface="Roboto"/>
                <a:sym typeface="Roboto"/>
              </a:rPr>
              <a:t>. Floats are necessary when building web layouts.</a:t>
            </a:r>
            <a:endParaRPr sz="1000"/>
          </a:p>
        </p:txBody>
      </p:sp>
      <p:sp>
        <p:nvSpPr>
          <p:cNvPr id="591" name="Google Shape;591;p65"/>
          <p:cNvSpPr/>
          <p:nvPr/>
        </p:nvSpPr>
        <p:spPr>
          <a:xfrm>
            <a:off x="662750" y="1720350"/>
            <a:ext cx="4429800" cy="3034200"/>
          </a:xfrm>
          <a:prstGeom prst="rect">
            <a:avLst/>
          </a:prstGeom>
          <a:solidFill>
            <a:srgbClr val="FFFFFF"/>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5"/>
          <p:cNvSpPr/>
          <p:nvPr/>
        </p:nvSpPr>
        <p:spPr>
          <a:xfrm>
            <a:off x="786848" y="1857600"/>
            <a:ext cx="4167300" cy="159300"/>
          </a:xfrm>
          <a:prstGeom prst="rect">
            <a:avLst/>
          </a:prstGeom>
          <a:solidFill>
            <a:srgbClr val="EFEFE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5"/>
          <p:cNvSpPr/>
          <p:nvPr/>
        </p:nvSpPr>
        <p:spPr>
          <a:xfrm>
            <a:off x="912543" y="18915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5"/>
          <p:cNvSpPr/>
          <p:nvPr/>
        </p:nvSpPr>
        <p:spPr>
          <a:xfrm>
            <a:off x="1054077" y="18915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5"/>
          <p:cNvSpPr/>
          <p:nvPr/>
        </p:nvSpPr>
        <p:spPr>
          <a:xfrm>
            <a:off x="1195611" y="18915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5"/>
          <p:cNvSpPr/>
          <p:nvPr/>
        </p:nvSpPr>
        <p:spPr>
          <a:xfrm>
            <a:off x="857075" y="2143525"/>
            <a:ext cx="4097100" cy="364800"/>
          </a:xfrm>
          <a:prstGeom prst="rect">
            <a:avLst/>
          </a:prstGeom>
          <a:solidFill>
            <a:srgbClr val="1D7E74"/>
          </a:solidFill>
          <a:ln>
            <a:noFill/>
          </a:ln>
        </p:spPr>
        <p:txBody>
          <a:bodyPr anchorCtr="0" anchor="ctr" bIns="0" lIns="0" spcFirstLastPara="1" rIns="0" wrap="square" tIns="0">
            <a:noAutofit/>
          </a:bodyPr>
          <a:lstStyle/>
          <a:p>
            <a:pPr indent="0" lvl="0" marL="0" rtl="0" algn="ctr">
              <a:spcBef>
                <a:spcPts val="0"/>
              </a:spcBef>
              <a:spcAft>
                <a:spcPts val="800"/>
              </a:spcAft>
              <a:buClr>
                <a:srgbClr val="000000"/>
              </a:buClr>
              <a:buSzPts val="1100"/>
              <a:buFont typeface="Arial"/>
              <a:buNone/>
            </a:pPr>
            <a:r>
              <a:rPr b="1" lang="en">
                <a:solidFill>
                  <a:srgbClr val="FFFFFF"/>
                </a:solidFill>
                <a:latin typeface="Roboto"/>
                <a:ea typeface="Roboto"/>
                <a:cs typeface="Roboto"/>
                <a:sym typeface="Roboto"/>
              </a:rPr>
              <a:t>Header</a:t>
            </a:r>
            <a:endParaRPr b="1">
              <a:solidFill>
                <a:srgbClr val="FFFFFF"/>
              </a:solidFill>
              <a:latin typeface="Roboto"/>
              <a:ea typeface="Roboto"/>
              <a:cs typeface="Roboto"/>
              <a:sym typeface="Roboto"/>
            </a:endParaRPr>
          </a:p>
        </p:txBody>
      </p:sp>
      <p:sp>
        <p:nvSpPr>
          <p:cNvPr id="597" name="Google Shape;597;p65"/>
          <p:cNvSpPr/>
          <p:nvPr/>
        </p:nvSpPr>
        <p:spPr>
          <a:xfrm>
            <a:off x="2103525" y="2612325"/>
            <a:ext cx="2822700" cy="1565400"/>
          </a:xfrm>
          <a:prstGeom prst="rect">
            <a:avLst/>
          </a:prstGeom>
          <a:solidFill>
            <a:srgbClr val="AFCA54"/>
          </a:solidFill>
          <a:ln>
            <a:noFill/>
          </a:ln>
        </p:spPr>
        <p:txBody>
          <a:bodyPr anchorCtr="0" anchor="ctr" bIns="0" lIns="0" spcFirstLastPara="1" rIns="0" wrap="square" tIns="0">
            <a:noAutofit/>
          </a:bodyPr>
          <a:lstStyle/>
          <a:p>
            <a:pPr indent="0" lvl="0" marL="0" rtl="0" algn="ctr">
              <a:spcBef>
                <a:spcPts val="0"/>
              </a:spcBef>
              <a:spcAft>
                <a:spcPts val="800"/>
              </a:spcAft>
              <a:buNone/>
            </a:pPr>
            <a:r>
              <a:rPr b="1" lang="en">
                <a:latin typeface="Roboto"/>
                <a:ea typeface="Roboto"/>
                <a:cs typeface="Roboto"/>
                <a:sym typeface="Roboto"/>
              </a:rPr>
              <a:t>Main Content</a:t>
            </a:r>
            <a:endParaRPr b="1">
              <a:latin typeface="Roboto"/>
              <a:ea typeface="Roboto"/>
              <a:cs typeface="Roboto"/>
              <a:sym typeface="Roboto"/>
            </a:endParaRPr>
          </a:p>
        </p:txBody>
      </p:sp>
      <p:sp>
        <p:nvSpPr>
          <p:cNvPr id="598" name="Google Shape;598;p65"/>
          <p:cNvSpPr/>
          <p:nvPr/>
        </p:nvSpPr>
        <p:spPr>
          <a:xfrm>
            <a:off x="857075" y="4291425"/>
            <a:ext cx="4097100" cy="364800"/>
          </a:xfrm>
          <a:prstGeom prst="rect">
            <a:avLst/>
          </a:prstGeom>
          <a:solidFill>
            <a:srgbClr val="F7EF6A"/>
          </a:solidFill>
          <a:ln>
            <a:noFill/>
          </a:ln>
        </p:spPr>
        <p:txBody>
          <a:bodyPr anchorCtr="0" anchor="ctr" bIns="0" lIns="0" spcFirstLastPara="1" rIns="0" wrap="square" tIns="0">
            <a:noAutofit/>
          </a:bodyPr>
          <a:lstStyle/>
          <a:p>
            <a:pPr indent="0" lvl="0" marL="0" rtl="0" algn="ctr">
              <a:spcBef>
                <a:spcPts val="0"/>
              </a:spcBef>
              <a:spcAft>
                <a:spcPts val="800"/>
              </a:spcAft>
              <a:buNone/>
            </a:pPr>
            <a:r>
              <a:rPr b="1" lang="en">
                <a:latin typeface="Roboto"/>
                <a:ea typeface="Roboto"/>
                <a:cs typeface="Roboto"/>
                <a:sym typeface="Roboto"/>
              </a:rPr>
              <a:t>Footer</a:t>
            </a:r>
            <a:endParaRPr b="1">
              <a:latin typeface="Roboto"/>
              <a:ea typeface="Roboto"/>
              <a:cs typeface="Roboto"/>
              <a:sym typeface="Roboto"/>
            </a:endParaRPr>
          </a:p>
        </p:txBody>
      </p:sp>
      <p:sp>
        <p:nvSpPr>
          <p:cNvPr id="599" name="Google Shape;599;p65"/>
          <p:cNvSpPr/>
          <p:nvPr/>
        </p:nvSpPr>
        <p:spPr>
          <a:xfrm>
            <a:off x="857075" y="2617175"/>
            <a:ext cx="1144800" cy="1565400"/>
          </a:xfrm>
          <a:prstGeom prst="rect">
            <a:avLst/>
          </a:prstGeom>
          <a:solidFill>
            <a:srgbClr val="4FA786"/>
          </a:solidFill>
          <a:ln>
            <a:noFill/>
          </a:ln>
        </p:spPr>
        <p:txBody>
          <a:bodyPr anchorCtr="0" anchor="ctr" bIns="0" lIns="0" spcFirstLastPara="1" rIns="0" wrap="square" tIns="0">
            <a:noAutofit/>
          </a:bodyPr>
          <a:lstStyle/>
          <a:p>
            <a:pPr indent="0" lvl="0" marL="0" rtl="0" algn="ctr">
              <a:spcBef>
                <a:spcPts val="0"/>
              </a:spcBef>
              <a:spcAft>
                <a:spcPts val="800"/>
              </a:spcAft>
              <a:buNone/>
            </a:pPr>
            <a:r>
              <a:rPr b="1" lang="en">
                <a:latin typeface="Roboto"/>
                <a:ea typeface="Roboto"/>
                <a:cs typeface="Roboto"/>
                <a:sym typeface="Roboto"/>
              </a:rPr>
              <a:t>Sidebar</a:t>
            </a:r>
            <a:endParaRPr b="1">
              <a:latin typeface="Roboto"/>
              <a:ea typeface="Roboto"/>
              <a:cs typeface="Roboto"/>
              <a:sym typeface="Roboto"/>
            </a:endParaRPr>
          </a:p>
        </p:txBody>
      </p:sp>
      <p:sp>
        <p:nvSpPr>
          <p:cNvPr id="600" name="Google Shape;600;p65"/>
          <p:cNvSpPr/>
          <p:nvPr/>
        </p:nvSpPr>
        <p:spPr>
          <a:xfrm flipH="1">
            <a:off x="3751350" y="3602525"/>
            <a:ext cx="1553700" cy="372300"/>
          </a:xfrm>
          <a:prstGeom prst="homePlate">
            <a:avLst>
              <a:gd fmla="val 50000" name="adj"/>
            </a:avLst>
          </a:prstGeom>
          <a:solidFill>
            <a:srgbClr val="000000"/>
          </a:solidFill>
          <a:ln cap="flat" cmpd="sng" w="9525">
            <a:solidFill>
              <a:srgbClr val="595959"/>
            </a:solidFill>
            <a:prstDash val="solid"/>
            <a:round/>
            <a:headEnd len="sm" w="sm" type="none"/>
            <a:tailEnd len="sm" w="sm" type="none"/>
          </a:ln>
        </p:spPr>
        <p:txBody>
          <a:bodyPr anchorCtr="0" anchor="ctr" bIns="91425" lIns="274300" spcFirstLastPara="1" rIns="91425" wrap="square" tIns="164575">
            <a:noAutofit/>
          </a:bodyPr>
          <a:lstStyle/>
          <a:p>
            <a:pPr indent="0" lvl="0" marL="0" rtl="0" algn="l">
              <a:spcBef>
                <a:spcPts val="0"/>
              </a:spcBef>
              <a:spcAft>
                <a:spcPts val="800"/>
              </a:spcAft>
              <a:buNone/>
            </a:pPr>
            <a:r>
              <a:rPr b="1" lang="en">
                <a:solidFill>
                  <a:srgbClr val="FFFFFF"/>
                </a:solidFill>
                <a:latin typeface="Roboto"/>
                <a:ea typeface="Roboto"/>
                <a:cs typeface="Roboto"/>
                <a:sym typeface="Roboto"/>
              </a:rPr>
              <a:t>Float Right</a:t>
            </a:r>
            <a:endParaRPr b="1">
              <a:solidFill>
                <a:srgbClr val="FFFFFF"/>
              </a:solidFill>
              <a:latin typeface="Roboto"/>
              <a:ea typeface="Roboto"/>
              <a:cs typeface="Roboto"/>
              <a:sym typeface="Roboto"/>
            </a:endParaRPr>
          </a:p>
        </p:txBody>
      </p:sp>
      <p:sp>
        <p:nvSpPr>
          <p:cNvPr id="601" name="Google Shape;601;p65"/>
          <p:cNvSpPr/>
          <p:nvPr/>
        </p:nvSpPr>
        <p:spPr>
          <a:xfrm>
            <a:off x="319225" y="2691425"/>
            <a:ext cx="1554600" cy="372300"/>
          </a:xfrm>
          <a:prstGeom prst="homePlate">
            <a:avLst>
              <a:gd fmla="val 50000" name="adj"/>
            </a:avLst>
          </a:prstGeom>
          <a:solidFill>
            <a:srgbClr val="000000"/>
          </a:solidFill>
          <a:ln cap="flat" cmpd="sng" w="9525">
            <a:solidFill>
              <a:srgbClr val="595959"/>
            </a:solidFill>
            <a:prstDash val="solid"/>
            <a:round/>
            <a:headEnd len="sm" w="sm" type="none"/>
            <a:tailEnd len="sm" w="sm" type="none"/>
          </a:ln>
        </p:spPr>
        <p:txBody>
          <a:bodyPr anchorCtr="0" anchor="ctr" bIns="91425" lIns="274300" spcFirstLastPara="1" rIns="91425" wrap="square" tIns="164575">
            <a:noAutofit/>
          </a:bodyPr>
          <a:lstStyle/>
          <a:p>
            <a:pPr indent="0" lvl="0" marL="0" rtl="0" algn="l">
              <a:spcBef>
                <a:spcPts val="0"/>
              </a:spcBef>
              <a:spcAft>
                <a:spcPts val="800"/>
              </a:spcAft>
              <a:buNone/>
            </a:pPr>
            <a:r>
              <a:rPr b="1" lang="en">
                <a:solidFill>
                  <a:srgbClr val="FFFFFF"/>
                </a:solidFill>
                <a:latin typeface="Roboto"/>
                <a:ea typeface="Roboto"/>
                <a:cs typeface="Roboto"/>
                <a:sym typeface="Roboto"/>
              </a:rPr>
              <a:t>Float Left</a:t>
            </a:r>
            <a:endParaRPr b="1">
              <a:solidFill>
                <a:srgbClr val="FFFFFF"/>
              </a:solidFill>
              <a:latin typeface="Roboto"/>
              <a:ea typeface="Roboto"/>
              <a:cs typeface="Roboto"/>
              <a:sym typeface="Roboto"/>
            </a:endParaRPr>
          </a:p>
        </p:txBody>
      </p:sp>
      <p:sp>
        <p:nvSpPr>
          <p:cNvPr id="602" name="Google Shape;602;p65"/>
          <p:cNvSpPr/>
          <p:nvPr/>
        </p:nvSpPr>
        <p:spPr>
          <a:xfrm>
            <a:off x="5532775" y="2143525"/>
            <a:ext cx="3417600" cy="26109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None/>
            </a:pPr>
            <a:r>
              <a:rPr lang="en" sz="2600">
                <a:solidFill>
                  <a:srgbClr val="00FF00"/>
                </a:solidFill>
                <a:latin typeface="Inconsolata"/>
                <a:ea typeface="Inconsolata"/>
                <a:cs typeface="Inconsolata"/>
                <a:sym typeface="Inconsolata"/>
              </a:rPr>
              <a:t>#sidebar</a:t>
            </a:r>
            <a:r>
              <a:rPr lang="en" sz="2600">
                <a:solidFill>
                  <a:srgbClr val="FFFFFF"/>
                </a:solidFill>
                <a:latin typeface="Inconsolata"/>
                <a:ea typeface="Inconsolata"/>
                <a:cs typeface="Inconsolata"/>
                <a:sym typeface="Inconsolata"/>
              </a:rPr>
              <a:t> {</a:t>
            </a:r>
            <a:endParaRPr sz="2600">
              <a:solidFill>
                <a:srgbClr val="FFFFFF"/>
              </a:solidFill>
              <a:latin typeface="Inconsolata"/>
              <a:ea typeface="Inconsolata"/>
              <a:cs typeface="Inconsolata"/>
              <a:sym typeface="Inconsolata"/>
            </a:endParaRPr>
          </a:p>
          <a:p>
            <a:pPr indent="457200" lvl="0" marL="0" rtl="0" algn="l">
              <a:spcBef>
                <a:spcPts val="0"/>
              </a:spcBef>
              <a:spcAft>
                <a:spcPts val="0"/>
              </a:spcAft>
              <a:buNone/>
            </a:pPr>
            <a:r>
              <a:rPr lang="en" sz="2600">
                <a:solidFill>
                  <a:srgbClr val="00FFFF"/>
                </a:solidFill>
                <a:latin typeface="Inconsolata"/>
                <a:ea typeface="Inconsolata"/>
                <a:cs typeface="Inconsolata"/>
                <a:sym typeface="Inconsolata"/>
              </a:rPr>
              <a:t>float</a:t>
            </a:r>
            <a:r>
              <a:rPr lang="en" sz="2600">
                <a:solidFill>
                  <a:srgbClr val="FFFFFF"/>
                </a:solidFill>
                <a:latin typeface="Inconsolata"/>
                <a:ea typeface="Inconsolata"/>
                <a:cs typeface="Inconsolata"/>
                <a:sym typeface="Inconsolata"/>
              </a:rPr>
              <a:t>: </a:t>
            </a:r>
            <a:r>
              <a:rPr i="1" lang="en" sz="2600">
                <a:solidFill>
                  <a:srgbClr val="00FF00"/>
                </a:solidFill>
                <a:latin typeface="Inconsolata"/>
                <a:ea typeface="Inconsolata"/>
                <a:cs typeface="Inconsolata"/>
                <a:sym typeface="Inconsolata"/>
              </a:rPr>
              <a:t>left</a:t>
            </a:r>
            <a:r>
              <a:rPr lang="en" sz="2600">
                <a:solidFill>
                  <a:srgbClr val="FFFFFF"/>
                </a:solidFill>
                <a:latin typeface="Inconsolata"/>
                <a:ea typeface="Inconsolata"/>
                <a:cs typeface="Inconsolata"/>
                <a:sym typeface="Inconsolata"/>
              </a:rPr>
              <a:t>; </a:t>
            </a:r>
            <a:endParaRPr sz="26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600">
                <a:solidFill>
                  <a:srgbClr val="FFFFFF"/>
                </a:solidFill>
                <a:latin typeface="Inconsolata"/>
                <a:ea typeface="Inconsolata"/>
                <a:cs typeface="Inconsolata"/>
                <a:sym typeface="Inconsolata"/>
              </a:rPr>
              <a:t>}</a:t>
            </a:r>
            <a:endParaRPr sz="26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600">
                <a:solidFill>
                  <a:srgbClr val="00FF00"/>
                </a:solidFill>
                <a:latin typeface="Inconsolata"/>
                <a:ea typeface="Inconsolata"/>
                <a:cs typeface="Inconsolata"/>
                <a:sym typeface="Inconsolata"/>
              </a:rPr>
              <a:t>#main-content</a:t>
            </a:r>
            <a:r>
              <a:rPr lang="en" sz="2600">
                <a:solidFill>
                  <a:srgbClr val="FFFFFF"/>
                </a:solidFill>
                <a:latin typeface="Inconsolata"/>
                <a:ea typeface="Inconsolata"/>
                <a:cs typeface="Inconsolata"/>
                <a:sym typeface="Inconsolata"/>
              </a:rPr>
              <a:t> {</a:t>
            </a:r>
            <a:endParaRPr sz="2600">
              <a:solidFill>
                <a:srgbClr val="FFFFFF"/>
              </a:solidFill>
              <a:latin typeface="Inconsolata"/>
              <a:ea typeface="Inconsolata"/>
              <a:cs typeface="Inconsolata"/>
              <a:sym typeface="Inconsolata"/>
            </a:endParaRPr>
          </a:p>
          <a:p>
            <a:pPr indent="457200" lvl="0" marL="0" rtl="0" algn="l">
              <a:spcBef>
                <a:spcPts val="0"/>
              </a:spcBef>
              <a:spcAft>
                <a:spcPts val="0"/>
              </a:spcAft>
              <a:buNone/>
            </a:pPr>
            <a:r>
              <a:rPr lang="en" sz="2600">
                <a:solidFill>
                  <a:srgbClr val="00FFFF"/>
                </a:solidFill>
                <a:latin typeface="Inconsolata"/>
                <a:ea typeface="Inconsolata"/>
                <a:cs typeface="Inconsolata"/>
                <a:sym typeface="Inconsolata"/>
              </a:rPr>
              <a:t>float</a:t>
            </a:r>
            <a:r>
              <a:rPr lang="en" sz="2600">
                <a:solidFill>
                  <a:srgbClr val="FFFFFF"/>
                </a:solidFill>
                <a:latin typeface="Inconsolata"/>
                <a:ea typeface="Inconsolata"/>
                <a:cs typeface="Inconsolata"/>
                <a:sym typeface="Inconsolata"/>
              </a:rPr>
              <a:t>: </a:t>
            </a:r>
            <a:r>
              <a:rPr i="1" lang="en" sz="2600">
                <a:solidFill>
                  <a:srgbClr val="00FF00"/>
                </a:solidFill>
                <a:latin typeface="Inconsolata"/>
                <a:ea typeface="Inconsolata"/>
                <a:cs typeface="Inconsolata"/>
                <a:sym typeface="Inconsolata"/>
              </a:rPr>
              <a:t>right</a:t>
            </a:r>
            <a:r>
              <a:rPr lang="en" sz="2600">
                <a:solidFill>
                  <a:srgbClr val="FFFFFF"/>
                </a:solidFill>
                <a:latin typeface="Inconsolata"/>
                <a:ea typeface="Inconsolata"/>
                <a:cs typeface="Inconsolata"/>
                <a:sym typeface="Inconsolata"/>
              </a:rPr>
              <a:t>;</a:t>
            </a:r>
            <a:endParaRPr sz="26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600">
                <a:solidFill>
                  <a:srgbClr val="FFFFFF"/>
                </a:solidFill>
                <a:latin typeface="Inconsolata"/>
                <a:ea typeface="Inconsolata"/>
                <a:cs typeface="Inconsolata"/>
                <a:sym typeface="Inconsolata"/>
              </a:rPr>
              <a:t>}</a:t>
            </a:r>
            <a:endParaRPr sz="2600">
              <a:solidFill>
                <a:srgbClr val="FFFFFF"/>
              </a:solidFill>
              <a:latin typeface="Inconsolata"/>
              <a:ea typeface="Inconsolata"/>
              <a:cs typeface="Inconsolata"/>
              <a:sym typeface="Inconsolata"/>
            </a:endParaRPr>
          </a:p>
        </p:txBody>
      </p:sp>
      <p:sp>
        <p:nvSpPr>
          <p:cNvPr id="603" name="Google Shape;603;p65"/>
          <p:cNvSpPr txBox="1"/>
          <p:nvPr/>
        </p:nvSpPr>
        <p:spPr>
          <a:xfrm>
            <a:off x="5532775" y="1609825"/>
            <a:ext cx="1946700" cy="5337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sz="3000">
                <a:latin typeface="Roboto Medium"/>
                <a:ea typeface="Roboto Medium"/>
                <a:cs typeface="Roboto Medium"/>
                <a:sym typeface="Roboto Medium"/>
              </a:rPr>
              <a:t>css</a:t>
            </a:r>
            <a:endParaRPr sz="3000">
              <a:latin typeface="Roboto Medium"/>
              <a:ea typeface="Roboto Medium"/>
              <a:cs typeface="Roboto Medium"/>
              <a:sym typeface="Roboto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6"/>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Clearing the </a:t>
            </a:r>
            <a:r>
              <a:rPr b="1" lang="en">
                <a:solidFill>
                  <a:srgbClr val="666666"/>
                </a:solidFill>
              </a:rPr>
              <a:t>Float</a:t>
            </a:r>
            <a:endParaRPr sz="1200">
              <a:solidFill>
                <a:srgbClr val="666666"/>
              </a:solidFill>
              <a:highlight>
                <a:srgbClr val="FFFFFF"/>
              </a:highlight>
            </a:endParaRPr>
          </a:p>
        </p:txBody>
      </p:sp>
      <p:sp>
        <p:nvSpPr>
          <p:cNvPr id="609" name="Google Shape;60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610" name="Google Shape;610;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611" name="Google Shape;611;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66"/>
          <p:cNvSpPr txBox="1"/>
          <p:nvPr/>
        </p:nvSpPr>
        <p:spPr>
          <a:xfrm>
            <a:off x="682850" y="1045038"/>
            <a:ext cx="7856100" cy="653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a:latin typeface="Roboto"/>
                <a:ea typeface="Roboto"/>
                <a:cs typeface="Roboto"/>
                <a:sym typeface="Roboto"/>
              </a:rPr>
              <a:t>However, floats often get in the way of layouts. Sometimes we don’t want to give each element the “in-line” treatment.</a:t>
            </a:r>
            <a:endParaRPr sz="600"/>
          </a:p>
        </p:txBody>
      </p:sp>
      <p:sp>
        <p:nvSpPr>
          <p:cNvPr id="613" name="Google Shape;613;p66"/>
          <p:cNvSpPr/>
          <p:nvPr/>
        </p:nvSpPr>
        <p:spPr>
          <a:xfrm>
            <a:off x="1277078" y="1866316"/>
            <a:ext cx="4040400" cy="2240700"/>
          </a:xfrm>
          <a:prstGeom prst="rect">
            <a:avLst/>
          </a:prstGeom>
          <a:solidFill>
            <a:srgbClr val="AFCA5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Main Content</a:t>
            </a:r>
            <a:endParaRPr b="1">
              <a:latin typeface="Roboto"/>
              <a:ea typeface="Roboto"/>
              <a:cs typeface="Roboto"/>
              <a:sym typeface="Roboto"/>
            </a:endParaRPr>
          </a:p>
          <a:p>
            <a:pPr indent="0" lvl="0" marL="0" rtl="0" algn="ctr">
              <a:spcBef>
                <a:spcPts val="0"/>
              </a:spcBef>
              <a:spcAft>
                <a:spcPts val="0"/>
              </a:spcAft>
              <a:buNone/>
            </a:pPr>
            <a:r>
              <a:rPr i="1" lang="en">
                <a:latin typeface="Roboto"/>
                <a:ea typeface="Roboto"/>
                <a:cs typeface="Roboto"/>
                <a:sym typeface="Roboto"/>
              </a:rPr>
              <a:t>(float left)</a:t>
            </a:r>
            <a:endParaRPr i="1">
              <a:latin typeface="Roboto"/>
              <a:ea typeface="Roboto"/>
              <a:cs typeface="Roboto"/>
              <a:sym typeface="Roboto"/>
            </a:endParaRPr>
          </a:p>
        </p:txBody>
      </p:sp>
      <p:sp>
        <p:nvSpPr>
          <p:cNvPr id="614" name="Google Shape;614;p66"/>
          <p:cNvSpPr/>
          <p:nvPr/>
        </p:nvSpPr>
        <p:spPr>
          <a:xfrm>
            <a:off x="5423975" y="3686025"/>
            <a:ext cx="1717800" cy="420900"/>
          </a:xfrm>
          <a:prstGeom prst="rect">
            <a:avLst/>
          </a:prstGeom>
          <a:solidFill>
            <a:srgbClr val="F7EF6A"/>
          </a:solidFill>
          <a:ln>
            <a:noFill/>
          </a:ln>
        </p:spPr>
        <p:txBody>
          <a:bodyPr anchorCtr="0" anchor="ctr" bIns="0" lIns="0" spcFirstLastPara="1" rIns="0" wrap="square" tIns="0">
            <a:noAutofit/>
          </a:bodyPr>
          <a:lstStyle/>
          <a:p>
            <a:pPr indent="0" lvl="0" marL="0" rtl="0" algn="ctr">
              <a:spcBef>
                <a:spcPts val="0"/>
              </a:spcBef>
              <a:spcAft>
                <a:spcPts val="800"/>
              </a:spcAft>
              <a:buNone/>
            </a:pPr>
            <a:r>
              <a:rPr b="1" lang="en">
                <a:latin typeface="Roboto"/>
                <a:ea typeface="Roboto"/>
                <a:cs typeface="Roboto"/>
                <a:sym typeface="Roboto"/>
              </a:rPr>
              <a:t>Footer </a:t>
            </a:r>
            <a:r>
              <a:rPr i="1" lang="en">
                <a:solidFill>
                  <a:srgbClr val="FF0000"/>
                </a:solidFill>
                <a:latin typeface="Roboto"/>
                <a:ea typeface="Roboto"/>
                <a:cs typeface="Roboto"/>
                <a:sym typeface="Roboto"/>
              </a:rPr>
              <a:t>(</a:t>
            </a:r>
            <a:r>
              <a:rPr i="1" lang="en">
                <a:solidFill>
                  <a:srgbClr val="FF0000"/>
                </a:solidFill>
                <a:latin typeface="Roboto"/>
                <a:ea typeface="Roboto"/>
                <a:cs typeface="Roboto"/>
                <a:sym typeface="Roboto"/>
              </a:rPr>
              <a:t>not</a:t>
            </a:r>
            <a:r>
              <a:rPr i="1" lang="en">
                <a:solidFill>
                  <a:srgbClr val="FF0000"/>
                </a:solidFill>
                <a:latin typeface="Roboto"/>
                <a:ea typeface="Roboto"/>
                <a:cs typeface="Roboto"/>
                <a:sym typeface="Roboto"/>
              </a:rPr>
              <a:t> cleared!)</a:t>
            </a:r>
            <a:endParaRPr i="1">
              <a:solidFill>
                <a:srgbClr val="FF0000"/>
              </a:solidFill>
              <a:latin typeface="Roboto"/>
              <a:ea typeface="Roboto"/>
              <a:cs typeface="Roboto"/>
              <a:sym typeface="Roboto"/>
            </a:endParaRPr>
          </a:p>
        </p:txBody>
      </p:sp>
      <p:sp>
        <p:nvSpPr>
          <p:cNvPr id="615" name="Google Shape;615;p66"/>
          <p:cNvSpPr/>
          <p:nvPr/>
        </p:nvSpPr>
        <p:spPr>
          <a:xfrm>
            <a:off x="5423975" y="1866325"/>
            <a:ext cx="1717800" cy="1718400"/>
          </a:xfrm>
          <a:prstGeom prst="rect">
            <a:avLst/>
          </a:prstGeom>
          <a:solidFill>
            <a:srgbClr val="4FA786"/>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b="1" lang="en">
                <a:solidFill>
                  <a:srgbClr val="000000"/>
                </a:solidFill>
                <a:latin typeface="Roboto"/>
                <a:ea typeface="Roboto"/>
                <a:cs typeface="Roboto"/>
                <a:sym typeface="Roboto"/>
              </a:rPr>
              <a:t>Sidebar</a:t>
            </a:r>
            <a:endParaRPr b="1">
              <a:solidFill>
                <a:srgbClr val="000000"/>
              </a:solidFill>
              <a:latin typeface="Roboto"/>
              <a:ea typeface="Roboto"/>
              <a:cs typeface="Roboto"/>
              <a:sym typeface="Roboto"/>
            </a:endParaRPr>
          </a:p>
          <a:p>
            <a:pPr indent="0" lvl="0" marL="0" rtl="0" algn="ctr">
              <a:spcBef>
                <a:spcPts val="0"/>
              </a:spcBef>
              <a:spcAft>
                <a:spcPts val="0"/>
              </a:spcAft>
              <a:buNone/>
            </a:pPr>
            <a:r>
              <a:rPr i="1" lang="en">
                <a:solidFill>
                  <a:srgbClr val="000000"/>
                </a:solidFill>
                <a:latin typeface="Roboto"/>
                <a:ea typeface="Roboto"/>
                <a:cs typeface="Roboto"/>
                <a:sym typeface="Roboto"/>
              </a:rPr>
              <a:t>(float right)</a:t>
            </a:r>
            <a:endParaRPr i="1">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Clearfix Hack</a:t>
            </a:r>
            <a:endParaRPr sz="1200">
              <a:solidFill>
                <a:srgbClr val="666666"/>
              </a:solidFill>
              <a:highlight>
                <a:srgbClr val="FFFFFF"/>
              </a:highlight>
            </a:endParaRPr>
          </a:p>
        </p:txBody>
      </p:sp>
      <p:sp>
        <p:nvSpPr>
          <p:cNvPr id="621" name="Google Shape;621;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622" name="Google Shape;622;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623" name="Google Shape;623;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24" name="Google Shape;624;p67"/>
          <p:cNvSpPr txBox="1"/>
          <p:nvPr/>
        </p:nvSpPr>
        <p:spPr>
          <a:xfrm>
            <a:off x="682850" y="1045038"/>
            <a:ext cx="78561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Sometimes when elements don’t match up in size, we get situations like this:</a:t>
            </a:r>
            <a:endParaRPr sz="1000">
              <a:latin typeface="Roboto"/>
              <a:ea typeface="Roboto"/>
              <a:cs typeface="Roboto"/>
              <a:sym typeface="Roboto"/>
            </a:endParaRPr>
          </a:p>
        </p:txBody>
      </p:sp>
      <p:graphicFrame>
        <p:nvGraphicFramePr>
          <p:cNvPr id="625" name="Google Shape;625;p67"/>
          <p:cNvGraphicFramePr/>
          <p:nvPr/>
        </p:nvGraphicFramePr>
        <p:xfrm>
          <a:off x="892350" y="1431975"/>
          <a:ext cx="3000000" cy="3000000"/>
        </p:xfrm>
        <a:graphic>
          <a:graphicData uri="http://schemas.openxmlformats.org/drawingml/2006/table">
            <a:tbl>
              <a:tblPr>
                <a:noFill/>
                <a:tableStyleId>{CD04D8B4-786E-485C-9ED3-7597F0EB17B6}</a:tableStyleId>
              </a:tblPr>
              <a:tblGrid>
                <a:gridCol w="927725"/>
                <a:gridCol w="6277575"/>
              </a:tblGrid>
              <a:tr h="401625">
                <a:tc>
                  <a:txBody>
                    <a:bodyPr/>
                    <a:lstStyle/>
                    <a:p>
                      <a:pPr indent="0" lvl="0" marL="0" rtl="0" algn="ctr">
                        <a:spcBef>
                          <a:spcPts val="0"/>
                        </a:spcBef>
                        <a:spcAft>
                          <a:spcPts val="0"/>
                        </a:spcAft>
                        <a:buNone/>
                      </a:pPr>
                      <a:r>
                        <a:rPr lang="en" sz="1600">
                          <a:latin typeface="Inconsolata"/>
                          <a:ea typeface="Inconsolata"/>
                          <a:cs typeface="Inconsolata"/>
                          <a:sym typeface="Inconsolata"/>
                        </a:rPr>
                        <a:t>&lt;div&gt;</a:t>
                      </a:r>
                      <a:endParaRPr sz="1600">
                        <a:latin typeface="Inconsolata"/>
                        <a:ea typeface="Inconsolata"/>
                        <a:cs typeface="Inconsolata"/>
                        <a:sym typeface="Inconsolata"/>
                      </a:endParaRPr>
                    </a:p>
                  </a:txBody>
                  <a:tcPr marT="91425" marB="91425" marR="91425" marL="91425">
                    <a:lnL cap="flat" cmpd="sng" w="28575">
                      <a:solidFill>
                        <a:srgbClr val="80B860"/>
                      </a:solidFill>
                      <a:prstDash val="solid"/>
                      <a:round/>
                      <a:headEnd len="sm" w="sm" type="none"/>
                      <a:tailEnd len="sm" w="sm" type="none"/>
                    </a:lnL>
                    <a:lnR cap="flat" cmpd="sng" w="28575">
                      <a:solidFill>
                        <a:srgbClr val="80B860">
                          <a:alpha val="0"/>
                        </a:srgbClr>
                      </a:solidFill>
                      <a:prstDash val="solid"/>
                      <a:round/>
                      <a:headEnd len="sm" w="sm" type="none"/>
                      <a:tailEnd len="sm" w="sm" type="none"/>
                    </a:lnR>
                    <a:lnT cap="flat" cmpd="sng" w="28575">
                      <a:solidFill>
                        <a:srgbClr val="80B860"/>
                      </a:solidFill>
                      <a:prstDash val="solid"/>
                      <a:round/>
                      <a:headEnd len="sm" w="sm" type="none"/>
                      <a:tailEnd len="sm" w="sm" type="none"/>
                    </a:lnT>
                    <a:lnB cap="flat" cmpd="sng" w="28575">
                      <a:solidFill>
                        <a:srgbClr val="80B860">
                          <a:alpha val="0"/>
                        </a:srgbClr>
                      </a:solidFill>
                      <a:prstDash val="solid"/>
                      <a:round/>
                      <a:headEnd len="sm" w="sm" type="none"/>
                      <a:tailEnd len="sm" w="sm" type="none"/>
                    </a:lnB>
                    <a:solidFill>
                      <a:srgbClr val="80B86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80B860">
                          <a:alpha val="0"/>
                        </a:srgbClr>
                      </a:solidFill>
                      <a:prstDash val="solid"/>
                      <a:round/>
                      <a:headEnd len="sm" w="sm" type="none"/>
                      <a:tailEnd len="sm" w="sm" type="none"/>
                    </a:lnL>
                    <a:lnR cap="flat" cmpd="sng" w="28575">
                      <a:solidFill>
                        <a:srgbClr val="80B860"/>
                      </a:solidFill>
                      <a:prstDash val="solid"/>
                      <a:round/>
                      <a:headEnd len="sm" w="sm" type="none"/>
                      <a:tailEnd len="sm" w="sm" type="none"/>
                    </a:lnR>
                    <a:lnT cap="flat" cmpd="sng" w="28575">
                      <a:solidFill>
                        <a:srgbClr val="80B860"/>
                      </a:solidFill>
                      <a:prstDash val="solid"/>
                      <a:round/>
                      <a:headEnd len="sm" w="sm" type="none"/>
                      <a:tailEnd len="sm" w="sm" type="none"/>
                    </a:lnT>
                    <a:lnB cap="flat" cmpd="sng" w="28575">
                      <a:solidFill>
                        <a:srgbClr val="80B860">
                          <a:alpha val="0"/>
                        </a:srgbClr>
                      </a:solidFill>
                      <a:prstDash val="solid"/>
                      <a:round/>
                      <a:headEnd len="sm" w="sm" type="none"/>
                      <a:tailEnd len="sm" w="sm" type="none"/>
                    </a:lnB>
                  </a:tcPr>
                </a:tc>
              </a:tr>
              <a:tr h="1127100">
                <a:tc gridSpan="2">
                  <a:txBody>
                    <a:bodyPr/>
                    <a:lstStyle/>
                    <a:p>
                      <a:pPr indent="0" lvl="0" marL="0" rtl="0" algn="l">
                        <a:lnSpc>
                          <a:spcPct val="115000"/>
                        </a:lnSpc>
                        <a:spcBef>
                          <a:spcPts val="1200"/>
                        </a:spcBef>
                        <a:spcAft>
                          <a:spcPts val="1200"/>
                        </a:spcAft>
                        <a:buNone/>
                      </a:pPr>
                      <a:r>
                        <a:rPr lang="en" sz="1600"/>
                        <a:t>Uh-oh! The image is taller than the </a:t>
                      </a:r>
                      <a:br>
                        <a:rPr lang="en" sz="1600"/>
                      </a:br>
                      <a:r>
                        <a:rPr lang="en" sz="1600"/>
                        <a:t>element containing it, and it’s floated, so </a:t>
                      </a:r>
                      <a:br>
                        <a:rPr lang="en" sz="1600"/>
                      </a:br>
                      <a:r>
                        <a:rPr lang="en" sz="1600"/>
                        <a:t>it’s overflowing outside of its container!</a:t>
                      </a:r>
                      <a:endParaRPr sz="1600"/>
                    </a:p>
                  </a:txBody>
                  <a:tcPr marT="0" marB="0" marR="0" marL="91425">
                    <a:lnL cap="flat" cmpd="sng" w="28575">
                      <a:solidFill>
                        <a:srgbClr val="80B860"/>
                      </a:solidFill>
                      <a:prstDash val="solid"/>
                      <a:round/>
                      <a:headEnd len="sm" w="sm" type="none"/>
                      <a:tailEnd len="sm" w="sm" type="none"/>
                    </a:lnL>
                    <a:lnR cap="flat" cmpd="sng" w="28575">
                      <a:solidFill>
                        <a:srgbClr val="80B860"/>
                      </a:solidFill>
                      <a:prstDash val="solid"/>
                      <a:round/>
                      <a:headEnd len="sm" w="sm" type="none"/>
                      <a:tailEnd len="sm" w="sm" type="none"/>
                    </a:lnR>
                    <a:lnT cap="flat" cmpd="sng" w="28575">
                      <a:solidFill>
                        <a:srgbClr val="80B860">
                          <a:alpha val="0"/>
                        </a:srgbClr>
                      </a:solidFill>
                      <a:prstDash val="solid"/>
                      <a:round/>
                      <a:headEnd len="sm" w="sm" type="none"/>
                      <a:tailEnd len="sm" w="sm" type="none"/>
                    </a:lnT>
                    <a:lnB cap="flat" cmpd="sng" w="28575">
                      <a:solidFill>
                        <a:srgbClr val="80B860"/>
                      </a:solidFill>
                      <a:prstDash val="solid"/>
                      <a:round/>
                      <a:headEnd len="sm" w="sm" type="none"/>
                      <a:tailEnd len="sm" w="sm" type="none"/>
                    </a:lnB>
                  </a:tcPr>
                </a:tc>
                <a:tc hMerge="1"/>
              </a:tr>
            </a:tbl>
          </a:graphicData>
        </a:graphic>
      </p:graphicFrame>
      <p:pic>
        <p:nvPicPr>
          <p:cNvPr id="626" name="Google Shape;626;p67"/>
          <p:cNvPicPr preferRelativeResize="0"/>
          <p:nvPr/>
        </p:nvPicPr>
        <p:blipFill>
          <a:blip r:embed="rId3">
            <a:alphaModFix/>
          </a:blip>
          <a:stretch>
            <a:fillRect/>
          </a:stretch>
        </p:blipFill>
        <p:spPr>
          <a:xfrm>
            <a:off x="4819663" y="1431975"/>
            <a:ext cx="3277988" cy="327798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8"/>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Clearfix Hack</a:t>
            </a:r>
            <a:endParaRPr sz="1200">
              <a:solidFill>
                <a:srgbClr val="666666"/>
              </a:solidFill>
              <a:highlight>
                <a:srgbClr val="FFFFFF"/>
              </a:highlight>
            </a:endParaRPr>
          </a:p>
        </p:txBody>
      </p:sp>
      <p:sp>
        <p:nvSpPr>
          <p:cNvPr id="632" name="Google Shape;63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633" name="Google Shape;63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634" name="Google Shape;634;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68"/>
          <p:cNvSpPr txBox="1"/>
          <p:nvPr/>
        </p:nvSpPr>
        <p:spPr>
          <a:xfrm>
            <a:off x="682850" y="1045038"/>
            <a:ext cx="7856100" cy="65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can get around this by using the </a:t>
            </a:r>
            <a:r>
              <a:rPr b="1" lang="en">
                <a:solidFill>
                  <a:schemeClr val="dk1"/>
                </a:solidFill>
                <a:latin typeface="Roboto"/>
                <a:ea typeface="Roboto"/>
                <a:cs typeface="Roboto"/>
                <a:sym typeface="Roboto"/>
              </a:rPr>
              <a:t>clearfix hack</a:t>
            </a:r>
            <a:r>
              <a:rPr lang="en">
                <a:solidFill>
                  <a:schemeClr val="dk1"/>
                </a:solidFill>
                <a:latin typeface="Roboto"/>
                <a:ea typeface="Roboto"/>
                <a:cs typeface="Roboto"/>
                <a:sym typeface="Roboto"/>
              </a:rPr>
              <a:t>.</a:t>
            </a:r>
            <a:endParaRPr>
              <a:latin typeface="Roboto"/>
              <a:ea typeface="Roboto"/>
              <a:cs typeface="Roboto"/>
              <a:sym typeface="Roboto"/>
            </a:endParaRPr>
          </a:p>
        </p:txBody>
      </p:sp>
      <p:graphicFrame>
        <p:nvGraphicFramePr>
          <p:cNvPr id="636" name="Google Shape;636;p68"/>
          <p:cNvGraphicFramePr/>
          <p:nvPr/>
        </p:nvGraphicFramePr>
        <p:xfrm>
          <a:off x="890400" y="1461150"/>
          <a:ext cx="3000000" cy="3000000"/>
        </p:xfrm>
        <a:graphic>
          <a:graphicData uri="http://schemas.openxmlformats.org/drawingml/2006/table">
            <a:tbl>
              <a:tblPr>
                <a:noFill/>
                <a:tableStyleId>{CD04D8B4-786E-485C-9ED3-7597F0EB17B6}</a:tableStyleId>
              </a:tblPr>
              <a:tblGrid>
                <a:gridCol w="3229600"/>
                <a:gridCol w="3975700"/>
              </a:tblGrid>
              <a:tr h="427325">
                <a:tc>
                  <a:txBody>
                    <a:bodyPr/>
                    <a:lstStyle/>
                    <a:p>
                      <a:pPr indent="0" lvl="0" marL="0" rtl="0" algn="ctr">
                        <a:spcBef>
                          <a:spcPts val="0"/>
                        </a:spcBef>
                        <a:spcAft>
                          <a:spcPts val="0"/>
                        </a:spcAft>
                        <a:buNone/>
                      </a:pPr>
                      <a:r>
                        <a:rPr lang="en" sz="1600">
                          <a:latin typeface="Inconsolata"/>
                          <a:ea typeface="Inconsolata"/>
                          <a:cs typeface="Inconsolata"/>
                          <a:sym typeface="Inconsolata"/>
                        </a:rPr>
                        <a:t>&lt;div class=</a:t>
                      </a:r>
                      <a:r>
                        <a:rPr lang="en">
                          <a:solidFill>
                            <a:srgbClr val="000000"/>
                          </a:solidFill>
                          <a:latin typeface="Inconsolata"/>
                          <a:ea typeface="Inconsolata"/>
                          <a:cs typeface="Inconsolata"/>
                          <a:sym typeface="Inconsolata"/>
                        </a:rPr>
                        <a:t>"</a:t>
                      </a:r>
                      <a:r>
                        <a:rPr lang="en" sz="1600">
                          <a:latin typeface="Inconsolata"/>
                          <a:ea typeface="Inconsolata"/>
                          <a:cs typeface="Inconsolata"/>
                          <a:sym typeface="Inconsolata"/>
                        </a:rPr>
                        <a:t>clearfix</a:t>
                      </a:r>
                      <a:r>
                        <a:rPr lang="en">
                          <a:solidFill>
                            <a:srgbClr val="000000"/>
                          </a:solidFill>
                          <a:latin typeface="Inconsolata"/>
                          <a:ea typeface="Inconsolata"/>
                          <a:cs typeface="Inconsolata"/>
                          <a:sym typeface="Inconsolata"/>
                        </a:rPr>
                        <a:t>"</a:t>
                      </a:r>
                      <a:r>
                        <a:rPr lang="en" sz="1600">
                          <a:latin typeface="Inconsolata"/>
                          <a:ea typeface="Inconsolata"/>
                          <a:cs typeface="Inconsolata"/>
                          <a:sym typeface="Inconsolata"/>
                        </a:rPr>
                        <a:t>&gt;</a:t>
                      </a:r>
                      <a:endParaRPr sz="1600">
                        <a:latin typeface="Inconsolata"/>
                        <a:ea typeface="Inconsolata"/>
                        <a:cs typeface="Inconsolata"/>
                        <a:sym typeface="Inconsolata"/>
                      </a:endParaRPr>
                    </a:p>
                  </a:txBody>
                  <a:tcPr marT="91425" marB="91425" marR="91425" marL="91425">
                    <a:lnL cap="flat" cmpd="sng" w="28575">
                      <a:solidFill>
                        <a:srgbClr val="80B860"/>
                      </a:solidFill>
                      <a:prstDash val="solid"/>
                      <a:round/>
                      <a:headEnd len="sm" w="sm" type="none"/>
                      <a:tailEnd len="sm" w="sm" type="none"/>
                    </a:lnL>
                    <a:lnR cap="flat" cmpd="sng" w="28575">
                      <a:solidFill>
                        <a:srgbClr val="80B860">
                          <a:alpha val="0"/>
                        </a:srgbClr>
                      </a:solidFill>
                      <a:prstDash val="solid"/>
                      <a:round/>
                      <a:headEnd len="sm" w="sm" type="none"/>
                      <a:tailEnd len="sm" w="sm" type="none"/>
                    </a:lnR>
                    <a:lnT cap="flat" cmpd="sng" w="28575">
                      <a:solidFill>
                        <a:srgbClr val="80B860"/>
                      </a:solidFill>
                      <a:prstDash val="solid"/>
                      <a:round/>
                      <a:headEnd len="sm" w="sm" type="none"/>
                      <a:tailEnd len="sm" w="sm" type="none"/>
                    </a:lnT>
                    <a:lnB cap="flat" cmpd="sng" w="28575">
                      <a:solidFill>
                        <a:srgbClr val="80B860">
                          <a:alpha val="0"/>
                        </a:srgbClr>
                      </a:solidFill>
                      <a:prstDash val="solid"/>
                      <a:round/>
                      <a:headEnd len="sm" w="sm" type="none"/>
                      <a:tailEnd len="sm" w="sm" type="none"/>
                    </a:lnB>
                    <a:solidFill>
                      <a:srgbClr val="80B86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80B860">
                          <a:alpha val="0"/>
                        </a:srgbClr>
                      </a:solidFill>
                      <a:prstDash val="solid"/>
                      <a:round/>
                      <a:headEnd len="sm" w="sm" type="none"/>
                      <a:tailEnd len="sm" w="sm" type="none"/>
                    </a:lnL>
                    <a:lnR cap="flat" cmpd="sng" w="28575">
                      <a:solidFill>
                        <a:srgbClr val="80B860"/>
                      </a:solidFill>
                      <a:prstDash val="solid"/>
                      <a:round/>
                      <a:headEnd len="sm" w="sm" type="none"/>
                      <a:tailEnd len="sm" w="sm" type="none"/>
                    </a:lnR>
                    <a:lnT cap="flat" cmpd="sng" w="28575">
                      <a:solidFill>
                        <a:srgbClr val="80B860"/>
                      </a:solidFill>
                      <a:prstDash val="solid"/>
                      <a:round/>
                      <a:headEnd len="sm" w="sm" type="none"/>
                      <a:tailEnd len="sm" w="sm" type="none"/>
                    </a:lnT>
                    <a:lnB cap="flat" cmpd="sng" w="28575">
                      <a:solidFill>
                        <a:srgbClr val="80B860">
                          <a:alpha val="0"/>
                        </a:srgbClr>
                      </a:solidFill>
                      <a:prstDash val="solid"/>
                      <a:round/>
                      <a:headEnd len="sm" w="sm" type="none"/>
                      <a:tailEnd len="sm" w="sm" type="none"/>
                    </a:lnB>
                  </a:tcPr>
                </a:tc>
              </a:tr>
              <a:tr h="2847500">
                <a:tc gridSpan="2">
                  <a:txBody>
                    <a:bodyPr/>
                    <a:lstStyle/>
                    <a:p>
                      <a:pPr indent="0" lvl="0" marL="0" rtl="0" algn="l">
                        <a:lnSpc>
                          <a:spcPct val="115000"/>
                        </a:lnSpc>
                        <a:spcBef>
                          <a:spcPts val="1200"/>
                        </a:spcBef>
                        <a:spcAft>
                          <a:spcPts val="1200"/>
                        </a:spcAft>
                        <a:buNone/>
                      </a:pPr>
                      <a:r>
                        <a:rPr lang="en" sz="1600"/>
                        <a:t>Much better!</a:t>
                      </a:r>
                      <a:endParaRPr sz="1600"/>
                    </a:p>
                  </a:txBody>
                  <a:tcPr marT="0" marB="0" marR="0" marL="91425">
                    <a:lnL cap="flat" cmpd="sng" w="28575">
                      <a:solidFill>
                        <a:srgbClr val="80B860"/>
                      </a:solidFill>
                      <a:prstDash val="solid"/>
                      <a:round/>
                      <a:headEnd len="sm" w="sm" type="none"/>
                      <a:tailEnd len="sm" w="sm" type="none"/>
                    </a:lnL>
                    <a:lnR cap="flat" cmpd="sng" w="28575">
                      <a:solidFill>
                        <a:srgbClr val="80B860"/>
                      </a:solidFill>
                      <a:prstDash val="solid"/>
                      <a:round/>
                      <a:headEnd len="sm" w="sm" type="none"/>
                      <a:tailEnd len="sm" w="sm" type="none"/>
                    </a:lnR>
                    <a:lnT cap="flat" cmpd="sng" w="28575">
                      <a:solidFill>
                        <a:srgbClr val="80B860">
                          <a:alpha val="0"/>
                        </a:srgbClr>
                      </a:solidFill>
                      <a:prstDash val="solid"/>
                      <a:round/>
                      <a:headEnd len="sm" w="sm" type="none"/>
                      <a:tailEnd len="sm" w="sm" type="none"/>
                    </a:lnT>
                    <a:lnB cap="flat" cmpd="sng" w="28575">
                      <a:solidFill>
                        <a:srgbClr val="80B860"/>
                      </a:solidFill>
                      <a:prstDash val="solid"/>
                      <a:round/>
                      <a:headEnd len="sm" w="sm" type="none"/>
                      <a:tailEnd len="sm" w="sm" type="none"/>
                    </a:lnB>
                  </a:tcPr>
                </a:tc>
                <a:tc hMerge="1"/>
              </a:tr>
            </a:tbl>
          </a:graphicData>
        </a:graphic>
      </p:graphicFrame>
      <p:pic>
        <p:nvPicPr>
          <p:cNvPr id="637" name="Google Shape;637;p68"/>
          <p:cNvPicPr preferRelativeResize="0"/>
          <p:nvPr/>
        </p:nvPicPr>
        <p:blipFill>
          <a:blip r:embed="rId3">
            <a:alphaModFix/>
          </a:blip>
          <a:stretch>
            <a:fillRect/>
          </a:stretch>
        </p:blipFill>
        <p:spPr>
          <a:xfrm>
            <a:off x="4817713" y="1461150"/>
            <a:ext cx="3277988" cy="32779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9"/>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666666"/>
                </a:solidFill>
              </a:rPr>
              <a:t>Clearfix Hack</a:t>
            </a:r>
            <a:endParaRPr sz="1200">
              <a:solidFill>
                <a:srgbClr val="666666"/>
              </a:solidFill>
              <a:highlight>
                <a:srgbClr val="FFFFFF"/>
              </a:highlight>
            </a:endParaRPr>
          </a:p>
        </p:txBody>
      </p:sp>
      <p:sp>
        <p:nvSpPr>
          <p:cNvPr id="643" name="Google Shape;643;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Box Model and CSS Positioning</a:t>
            </a:r>
            <a:endParaRPr b="1">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p:txBody>
      </p:sp>
      <p:sp>
        <p:nvSpPr>
          <p:cNvPr id="644" name="Google Shape;644;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645" name="Google Shape;645;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46" name="Google Shape;646;p69"/>
          <p:cNvSpPr/>
          <p:nvPr/>
        </p:nvSpPr>
        <p:spPr>
          <a:xfrm>
            <a:off x="1352475" y="10572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9"/>
          <p:cNvSpPr txBox="1"/>
          <p:nvPr/>
        </p:nvSpPr>
        <p:spPr>
          <a:xfrm>
            <a:off x="12225" y="1076425"/>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solidFill>
                  <a:srgbClr val="FFFFFF"/>
                </a:solidFill>
                <a:highlight>
                  <a:srgbClr val="000000"/>
                </a:highlight>
                <a:latin typeface="Inconsolata"/>
                <a:ea typeface="Inconsolata"/>
                <a:cs typeface="Inconsolata"/>
                <a:sym typeface="Inconsolata"/>
              </a:rPr>
              <a:t>::after</a:t>
            </a:r>
            <a:r>
              <a:rPr b="1" lang="en" sz="1300">
                <a:latin typeface="Roboto"/>
                <a:ea typeface="Roboto"/>
                <a:cs typeface="Roboto"/>
                <a:sym typeface="Roboto"/>
              </a:rPr>
              <a:t> </a:t>
            </a:r>
            <a:r>
              <a:rPr lang="en" sz="1300">
                <a:latin typeface="Roboto"/>
                <a:ea typeface="Roboto"/>
                <a:cs typeface="Roboto"/>
                <a:sym typeface="Roboto"/>
              </a:rPr>
              <a:t>is what we call a pseudo-element. We use it to style specific parts of an element.</a:t>
            </a:r>
            <a:endParaRPr sz="1300">
              <a:latin typeface="Roboto"/>
              <a:ea typeface="Roboto"/>
              <a:cs typeface="Roboto"/>
              <a:sym typeface="Roboto"/>
            </a:endParaRPr>
          </a:p>
        </p:txBody>
      </p:sp>
      <p:sp>
        <p:nvSpPr>
          <p:cNvPr id="648" name="Google Shape;648;p69"/>
          <p:cNvSpPr/>
          <p:nvPr/>
        </p:nvSpPr>
        <p:spPr>
          <a:xfrm>
            <a:off x="1352475" y="1833361"/>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txBox="1"/>
          <p:nvPr/>
        </p:nvSpPr>
        <p:spPr>
          <a:xfrm>
            <a:off x="-12300" y="18357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This will add an HTML element, hidden from view, after the content of the </a:t>
            </a:r>
            <a:r>
              <a:rPr b="1" lang="en" sz="1300">
                <a:solidFill>
                  <a:srgbClr val="00FF00"/>
                </a:solidFill>
                <a:highlight>
                  <a:srgbClr val="000000"/>
                </a:highlight>
                <a:latin typeface="Inconsolata"/>
                <a:ea typeface="Inconsolata"/>
                <a:cs typeface="Inconsolata"/>
                <a:sym typeface="Inconsolata"/>
              </a:rPr>
              <a:t>.clearfix</a:t>
            </a:r>
            <a:r>
              <a:rPr lang="en" sz="1300">
                <a:latin typeface="Roboto"/>
                <a:ea typeface="Roboto"/>
                <a:cs typeface="Roboto"/>
                <a:sym typeface="Roboto"/>
              </a:rPr>
              <a:t> element. </a:t>
            </a:r>
            <a:br>
              <a:rPr lang="en" sz="1300">
                <a:latin typeface="Roboto"/>
                <a:ea typeface="Roboto"/>
                <a:cs typeface="Roboto"/>
                <a:sym typeface="Roboto"/>
              </a:rPr>
            </a:br>
            <a:r>
              <a:rPr lang="en" sz="1300">
                <a:latin typeface="Roboto"/>
                <a:ea typeface="Roboto"/>
                <a:cs typeface="Roboto"/>
                <a:sym typeface="Roboto"/>
              </a:rPr>
              <a:t>This clears the float. </a:t>
            </a:r>
            <a:endParaRPr sz="1300">
              <a:latin typeface="Roboto"/>
              <a:ea typeface="Roboto"/>
              <a:cs typeface="Roboto"/>
              <a:sym typeface="Roboto"/>
            </a:endParaRPr>
          </a:p>
        </p:txBody>
      </p:sp>
      <p:pic>
        <p:nvPicPr>
          <p:cNvPr id="650" name="Google Shape;650;p69"/>
          <p:cNvPicPr preferRelativeResize="0"/>
          <p:nvPr/>
        </p:nvPicPr>
        <p:blipFill rotWithShape="1">
          <a:blip r:embed="rId3">
            <a:alphaModFix/>
          </a:blip>
          <a:srcRect b="1765" l="0" r="0" t="1774"/>
          <a:stretch/>
        </p:blipFill>
        <p:spPr>
          <a:xfrm>
            <a:off x="442068" y="1076436"/>
            <a:ext cx="785567" cy="606900"/>
          </a:xfrm>
          <a:prstGeom prst="rect">
            <a:avLst/>
          </a:prstGeom>
          <a:noFill/>
          <a:ln>
            <a:noFill/>
          </a:ln>
        </p:spPr>
      </p:pic>
      <p:pic>
        <p:nvPicPr>
          <p:cNvPr id="651" name="Google Shape;651;p69"/>
          <p:cNvPicPr preferRelativeResize="0"/>
          <p:nvPr/>
        </p:nvPicPr>
        <p:blipFill rotWithShape="1">
          <a:blip r:embed="rId4">
            <a:alphaModFix/>
          </a:blip>
          <a:srcRect b="1765" l="0" r="0" t="1774"/>
          <a:stretch/>
        </p:blipFill>
        <p:spPr>
          <a:xfrm>
            <a:off x="442068" y="1835773"/>
            <a:ext cx="785566" cy="606900"/>
          </a:xfrm>
          <a:prstGeom prst="rect">
            <a:avLst/>
          </a:prstGeom>
          <a:noFill/>
          <a:ln>
            <a:noFill/>
          </a:ln>
        </p:spPr>
      </p:pic>
      <p:sp>
        <p:nvSpPr>
          <p:cNvPr id="652" name="Google Shape;652;p69"/>
          <p:cNvSpPr/>
          <p:nvPr/>
        </p:nvSpPr>
        <p:spPr>
          <a:xfrm>
            <a:off x="1506200" y="2726400"/>
            <a:ext cx="3471600" cy="19185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00FF00"/>
                </a:solidFill>
                <a:latin typeface="Inconsolata"/>
                <a:ea typeface="Inconsolata"/>
                <a:cs typeface="Inconsolata"/>
                <a:sym typeface="Inconsolata"/>
              </a:rPr>
              <a:t>.clearfix</a:t>
            </a:r>
            <a:r>
              <a:rPr lang="en" sz="2200">
                <a:solidFill>
                  <a:srgbClr val="FFFFFF"/>
                </a:solidFill>
                <a:latin typeface="Inconsolata"/>
                <a:ea typeface="Inconsolata"/>
                <a:cs typeface="Inconsolata"/>
                <a:sym typeface="Inconsolata"/>
              </a:rPr>
              <a:t>::after {</a:t>
            </a:r>
            <a:endParaRPr sz="2200">
              <a:solidFill>
                <a:srgbClr val="FFFFFF"/>
              </a:solidFill>
              <a:latin typeface="Inconsolata"/>
              <a:ea typeface="Inconsolata"/>
              <a:cs typeface="Inconsolata"/>
              <a:sym typeface="Inconsolata"/>
            </a:endParaRPr>
          </a:p>
          <a:p>
            <a:pPr indent="457200" lvl="0" marL="0" rtl="0" algn="l">
              <a:spcBef>
                <a:spcPts val="0"/>
              </a:spcBef>
              <a:spcAft>
                <a:spcPts val="0"/>
              </a:spcAft>
              <a:buNone/>
            </a:pPr>
            <a:r>
              <a:rPr i="1" lang="en" sz="2200">
                <a:solidFill>
                  <a:srgbClr val="00FFFF"/>
                </a:solidFill>
                <a:latin typeface="Inconsolata"/>
                <a:ea typeface="Inconsolata"/>
                <a:cs typeface="Inconsolata"/>
                <a:sym typeface="Inconsolata"/>
              </a:rPr>
              <a:t>content</a:t>
            </a:r>
            <a:r>
              <a:rPr lang="en" sz="2200">
                <a:solidFill>
                  <a:srgbClr val="FFFFFF"/>
                </a:solidFill>
                <a:latin typeface="Inconsolata"/>
                <a:ea typeface="Inconsolata"/>
                <a:cs typeface="Inconsolata"/>
                <a:sym typeface="Inconsolata"/>
              </a:rPr>
              <a:t>: </a:t>
            </a:r>
            <a:r>
              <a:rPr lang="en" sz="2200">
                <a:solidFill>
                  <a:srgbClr val="FFFF00"/>
                </a:solidFill>
                <a:latin typeface="Inconsolata"/>
                <a:ea typeface="Inconsolata"/>
                <a:cs typeface="Inconsolata"/>
                <a:sym typeface="Inconsolata"/>
              </a:rPr>
              <a:t>""</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i="1" lang="en" sz="2200">
                <a:solidFill>
                  <a:srgbClr val="00FFFF"/>
                </a:solidFill>
                <a:latin typeface="Inconsolata"/>
                <a:ea typeface="Inconsolata"/>
                <a:cs typeface="Inconsolata"/>
                <a:sym typeface="Inconsolata"/>
              </a:rPr>
              <a:t>display</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block</a:t>
            </a: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indent="457200" lvl="0" marL="0" rtl="0" algn="l">
              <a:spcBef>
                <a:spcPts val="0"/>
              </a:spcBef>
              <a:spcAft>
                <a:spcPts val="0"/>
              </a:spcAft>
              <a:buNone/>
            </a:pPr>
            <a:r>
              <a:rPr i="1" lang="en" sz="2200">
                <a:solidFill>
                  <a:srgbClr val="00FFFF"/>
                </a:solidFill>
                <a:latin typeface="Inconsolata"/>
                <a:ea typeface="Inconsolata"/>
                <a:cs typeface="Inconsolata"/>
                <a:sym typeface="Inconsolata"/>
              </a:rPr>
              <a:t>clear</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both</a:t>
            </a: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indent="0" lvl="0" marL="0" rtl="0" algn="l">
              <a:spcBef>
                <a:spcPts val="0"/>
              </a:spcBef>
              <a:spcAft>
                <a:spcPts val="0"/>
              </a:spcAft>
              <a:buClr>
                <a:srgbClr val="000000"/>
              </a:buClr>
              <a:buSzPts val="1100"/>
              <a:buFont typeface="Arial"/>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 name="Google Shape;151;p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658" name="Google Shape;658;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59" name="Google Shape;659;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660" name="Google Shape;660;p70"/>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Aimed Positioning</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rgbClr val="000000"/>
                </a:solidFill>
                <a:latin typeface="Roboto Light"/>
                <a:ea typeface="Roboto Light"/>
                <a:cs typeface="Roboto Light"/>
                <a:sym typeface="Roboto Light"/>
              </a:rPr>
              <a:t>In this activity, you will be given an HTML file you will style using CSS. In particular, they will be posting certain elements as described in the instructions.</a:t>
            </a:r>
            <a:endParaRPr>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1"/>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666" name="Google Shape;666;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Aimed Positioning</a:t>
            </a:r>
            <a:endParaRPr b="1">
              <a:latin typeface="Roboto"/>
              <a:ea typeface="Roboto"/>
              <a:cs typeface="Roboto"/>
              <a:sym typeface="Roboto"/>
            </a:endParaRPr>
          </a:p>
        </p:txBody>
      </p:sp>
      <p:sp>
        <p:nvSpPr>
          <p:cNvPr id="667" name="Google Shape;667;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668" name="Google Shape;668;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69" name="Google Shape;669;p71"/>
          <p:cNvSpPr txBox="1"/>
          <p:nvPr/>
        </p:nvSpPr>
        <p:spPr>
          <a:xfrm>
            <a:off x="523550" y="978600"/>
            <a:ext cx="73611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Open the </a:t>
            </a:r>
            <a:r>
              <a:rPr lang="en">
                <a:solidFill>
                  <a:srgbClr val="0366D6"/>
                </a:solidFill>
                <a:highlight>
                  <a:srgbClr val="FFFFFF"/>
                </a:highlight>
                <a:uFill>
                  <a:noFill/>
                </a:uFill>
                <a:latin typeface="Roboto"/>
                <a:ea typeface="Roboto"/>
                <a:cs typeface="Roboto"/>
                <a:sym typeface="Roboto"/>
                <a:hlinkClick r:id="rId3">
                  <a:extLst>
                    <a:ext uri="{A12FA001-AC4F-418D-AE19-62706E023703}">
                      <ahyp:hlinkClr val="tx"/>
                    </a:ext>
                  </a:extLst>
                </a:hlinkClick>
              </a:rPr>
              <a:t>Unsolved Starter</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Using CSS, position the five headers in the starter code in their described locations.</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Try to accomplish this using the box model</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Try to accomplish this using absolute positioning</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Whenever you complete a step, save a unique version of your stylesheet and then create a new stylesheet for the next step.</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b="1" lang="en">
                <a:solidFill>
                  <a:srgbClr val="24292E"/>
                </a:solidFill>
                <a:highlight>
                  <a:srgbClr val="FFFFFF"/>
                </a:highlight>
                <a:latin typeface="Roboto"/>
                <a:ea typeface="Roboto"/>
                <a:cs typeface="Roboto"/>
                <a:sym typeface="Roboto"/>
              </a:rPr>
              <a:t>Hints:</a:t>
            </a:r>
            <a:endParaRPr b="1">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rgbClr val="24292E"/>
                </a:solidFill>
                <a:highlight>
                  <a:srgbClr val="FFFFFF"/>
                </a:highlight>
                <a:latin typeface="Roboto"/>
                <a:ea typeface="Roboto"/>
                <a:cs typeface="Roboto"/>
                <a:sym typeface="Roboto"/>
              </a:rPr>
              <a:t>You can move elements around the page using pixels OR percentages. Try out both to see how they work.</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rgbClr val="24292E"/>
                </a:solidFill>
                <a:highlight>
                  <a:srgbClr val="FFFFFF"/>
                </a:highlight>
                <a:latin typeface="Roboto"/>
                <a:ea typeface="Roboto"/>
                <a:cs typeface="Roboto"/>
                <a:sym typeface="Roboto"/>
              </a:rPr>
              <a:t>Not every task is capable of being accomplished without changing the order of HTML elements. Even then, some positions may still be impossible.</a:t>
            </a:r>
            <a:endParaRPr>
              <a:solidFill>
                <a:srgbClr val="24292E"/>
              </a:solidFill>
              <a:highlight>
                <a:srgbClr val="FFFFFF"/>
              </a:highlight>
              <a:latin typeface="Roboto"/>
              <a:ea typeface="Roboto"/>
              <a:cs typeface="Roboto"/>
              <a:sym typeface="Roboto"/>
            </a:endParaRPr>
          </a:p>
          <a:p>
            <a:pPr indent="-317500" lvl="0" marL="457200" marR="38100" rtl="0" algn="l">
              <a:spcBef>
                <a:spcPts val="0"/>
              </a:spcBef>
              <a:spcAft>
                <a:spcPts val="0"/>
              </a:spcAft>
              <a:buClr>
                <a:srgbClr val="24292E"/>
              </a:buClr>
              <a:buSzPts val="1400"/>
              <a:buFont typeface="Roboto"/>
              <a:buChar char="●"/>
            </a:pPr>
            <a:r>
              <a:rPr b="1" lang="en">
                <a:solidFill>
                  <a:srgbClr val="24292E"/>
                </a:solidFill>
                <a:highlight>
                  <a:srgbClr val="FFFFFF"/>
                </a:highlight>
                <a:latin typeface="Roboto"/>
                <a:ea typeface="Roboto"/>
                <a:cs typeface="Roboto"/>
                <a:sym typeface="Roboto"/>
              </a:rPr>
              <a:t>Bonus:</a:t>
            </a:r>
            <a:endParaRPr b="1">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rgbClr val="24292E"/>
                </a:solidFill>
                <a:highlight>
                  <a:srgbClr val="FFFFFF"/>
                </a:highlight>
                <a:latin typeface="Roboto"/>
                <a:ea typeface="Roboto"/>
                <a:cs typeface="Roboto"/>
                <a:sym typeface="Roboto"/>
              </a:rPr>
              <a:t>Try to move the HTML elements provided using different kinds of positioning (static, relative, and fixed).</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p:txBody>
      </p:sp>
      <p:pic>
        <p:nvPicPr>
          <p:cNvPr id="670" name="Google Shape;670;p71"/>
          <p:cNvPicPr preferRelativeResize="0"/>
          <p:nvPr/>
        </p:nvPicPr>
        <p:blipFill>
          <a:blip r:embed="rId4">
            <a:alphaModFix/>
          </a:blip>
          <a:stretch>
            <a:fillRect/>
          </a:stretch>
        </p:blipFill>
        <p:spPr>
          <a:xfrm rot="-1188523">
            <a:off x="522980" y="2837249"/>
            <a:ext cx="639676" cy="6396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76" name="Google Shape;676;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a:t>
            </a:r>
            <a:r>
              <a:rPr lang="en"/>
              <a:t>0 Minutes</a:t>
            </a:r>
            <a:endParaRPr/>
          </a:p>
        </p:txBody>
      </p:sp>
      <p:sp>
        <p:nvSpPr>
          <p:cNvPr id="682" name="Google Shape;682;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83" name="Google Shape;683;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684" name="Google Shape;684;p73"/>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Aimed Positioning</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rgbClr val="000000"/>
                </a:solidFill>
                <a:latin typeface="Roboto Light"/>
                <a:ea typeface="Roboto Light"/>
                <a:cs typeface="Roboto Light"/>
                <a:sym typeface="Roboto Light"/>
              </a:rPr>
              <a:t>In this activity, you will be given a Bio Page HTML skeleton and it will style it with CSS so the HTML </a:t>
            </a:r>
            <a:r>
              <a:rPr lang="en" sz="1900">
                <a:solidFill>
                  <a:srgbClr val="000000"/>
                </a:solidFill>
                <a:latin typeface="Roboto Light"/>
                <a:ea typeface="Roboto Light"/>
                <a:cs typeface="Roboto Light"/>
                <a:sym typeface="Roboto Light"/>
              </a:rPr>
              <a:t>resembles</a:t>
            </a:r>
            <a:r>
              <a:rPr lang="en" sz="1900">
                <a:solidFill>
                  <a:srgbClr val="000000"/>
                </a:solidFill>
                <a:latin typeface="Roboto Light"/>
                <a:ea typeface="Roboto Light"/>
                <a:cs typeface="Roboto Light"/>
                <a:sym typeface="Roboto Light"/>
              </a:rPr>
              <a:t> the image provided in the unsolved folder.</a:t>
            </a:r>
            <a:endParaRPr>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4"/>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690" name="Google Shape;690;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Aimed Positioning</a:t>
            </a:r>
            <a:endParaRPr b="1">
              <a:latin typeface="Roboto"/>
              <a:ea typeface="Roboto"/>
              <a:cs typeface="Roboto"/>
              <a:sym typeface="Roboto"/>
            </a:endParaRPr>
          </a:p>
        </p:txBody>
      </p:sp>
      <p:sp>
        <p:nvSpPr>
          <p:cNvPr id="691" name="Google Shape;691;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692" name="Google Shape;69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74"/>
          <p:cNvSpPr txBox="1"/>
          <p:nvPr/>
        </p:nvSpPr>
        <p:spPr>
          <a:xfrm>
            <a:off x="523550" y="978600"/>
            <a:ext cx="7361100" cy="3000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24292E"/>
              </a:buClr>
              <a:buSzPts val="1600"/>
              <a:buFont typeface="Roboto"/>
              <a:buChar char="●"/>
            </a:pPr>
            <a:r>
              <a:rPr lang="en">
                <a:solidFill>
                  <a:srgbClr val="24292E"/>
                </a:solidFill>
                <a:highlight>
                  <a:srgbClr val="FFFFFF"/>
                </a:highlight>
                <a:latin typeface="Roboto"/>
                <a:ea typeface="Roboto"/>
                <a:cs typeface="Roboto"/>
                <a:sym typeface="Roboto"/>
              </a:rPr>
              <a:t>Open the </a:t>
            </a:r>
            <a:r>
              <a:rPr lang="en">
                <a:solidFill>
                  <a:srgbClr val="0366D6"/>
                </a:solidFill>
                <a:highlight>
                  <a:srgbClr val="FFFFFF"/>
                </a:highlight>
                <a:uFill>
                  <a:noFill/>
                </a:uFill>
                <a:latin typeface="Roboto"/>
                <a:ea typeface="Roboto"/>
                <a:cs typeface="Roboto"/>
                <a:sym typeface="Roboto"/>
                <a:hlinkClick r:id="rId3">
                  <a:extLst>
                    <a:ext uri="{A12FA001-AC4F-418D-AE19-62706E023703}">
                      <ahyp:hlinkClr val="tx"/>
                    </a:ext>
                  </a:extLst>
                </a:hlinkClick>
              </a:rPr>
              <a:t>Unsolved</a:t>
            </a:r>
            <a:r>
              <a:rPr lang="en">
                <a:solidFill>
                  <a:srgbClr val="24292E"/>
                </a:solidFill>
                <a:highlight>
                  <a:srgbClr val="FFFFFF"/>
                </a:highlight>
                <a:latin typeface="Roboto"/>
                <a:ea typeface="Roboto"/>
                <a:cs typeface="Roboto"/>
                <a:sym typeface="Roboto"/>
              </a:rPr>
              <a:t> folder and use the files inside as a starting point.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Style the HTML file with the following:</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Add a class called "container" on the div tag.</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Add an id called "main-bio" for the first section tag.</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Add an id called "contact-info" for the second section tag.</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Add an id called "bio-image" for the bio image.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Style specs:</a:t>
            </a:r>
            <a:endParaRPr>
              <a:solidFill>
                <a:srgbClr val="24292E"/>
              </a:solidFill>
              <a:highlight>
                <a:srgbClr val="FFFFFF"/>
              </a:highlight>
              <a:latin typeface="Roboto"/>
              <a:ea typeface="Roboto"/>
              <a:cs typeface="Roboto"/>
              <a:sym typeface="Roboto"/>
            </a:endParaRPr>
          </a:p>
          <a:p>
            <a:pPr indent="-304800" lvl="2" marL="1371600" rtl="0" algn="l">
              <a:lnSpc>
                <a:spcPct val="115000"/>
              </a:lnSpc>
              <a:spcBef>
                <a:spcPts val="0"/>
              </a:spcBef>
              <a:spcAft>
                <a:spcPts val="0"/>
              </a:spcAft>
              <a:buClr>
                <a:srgbClr val="24292E"/>
              </a:buClr>
              <a:buSzPts val="1200"/>
              <a:buFont typeface="Consolas"/>
              <a:buAutoNum type="romanLcPeriod"/>
            </a:pPr>
            <a:r>
              <a:rPr lang="en" sz="1200">
                <a:solidFill>
                  <a:srgbClr val="24292E"/>
                </a:solidFill>
                <a:highlight>
                  <a:srgbClr val="EFEFEF"/>
                </a:highlight>
                <a:latin typeface="Consolas"/>
                <a:ea typeface="Consolas"/>
                <a:cs typeface="Consolas"/>
                <a:sym typeface="Consolas"/>
              </a:rPr>
              <a:t>b</a:t>
            </a:r>
            <a:r>
              <a:rPr lang="en" sz="1200">
                <a:solidFill>
                  <a:srgbClr val="24292E"/>
                </a:solidFill>
                <a:highlight>
                  <a:srgbClr val="EFEFEF"/>
                </a:highlight>
                <a:latin typeface="Consolas"/>
                <a:ea typeface="Consolas"/>
                <a:cs typeface="Consolas"/>
                <a:sym typeface="Consolas"/>
              </a:rPr>
              <a:t>ody</a:t>
            </a:r>
            <a:endParaRPr sz="1200">
              <a:solidFill>
                <a:srgbClr val="24292E"/>
              </a:solidFill>
              <a:highlight>
                <a:srgbClr val="EFEFEF"/>
              </a:highlight>
              <a:latin typeface="Consolas"/>
              <a:ea typeface="Consolas"/>
              <a:cs typeface="Consolas"/>
              <a:sym typeface="Consolas"/>
            </a:endParaRPr>
          </a:p>
          <a:p>
            <a:pPr indent="-317500" lvl="3" marL="1828800" rtl="0" algn="l">
              <a:lnSpc>
                <a:spcPct val="115000"/>
              </a:lnSpc>
              <a:spcBef>
                <a:spcPts val="0"/>
              </a:spcBef>
              <a:spcAft>
                <a:spcPts val="0"/>
              </a:spcAft>
              <a:buClr>
                <a:srgbClr val="24292E"/>
              </a:buClr>
              <a:buSzPts val="1400"/>
              <a:buAutoNum type="arabicPeriod"/>
            </a:pPr>
            <a:r>
              <a:rPr lang="en">
                <a:solidFill>
                  <a:srgbClr val="24292E"/>
                </a:solidFill>
                <a:highlight>
                  <a:srgbClr val="FFFFFF"/>
                </a:highlight>
                <a:latin typeface="Roboto"/>
                <a:ea typeface="Roboto"/>
                <a:cs typeface="Roboto"/>
                <a:sym typeface="Roboto"/>
              </a:rPr>
              <a:t>The background color is </a:t>
            </a:r>
            <a:r>
              <a:rPr lang="en" sz="1200">
                <a:solidFill>
                  <a:srgbClr val="24292E"/>
                </a:solidFill>
                <a:highlight>
                  <a:srgbClr val="EFEFEF"/>
                </a:highlight>
                <a:latin typeface="Consolas"/>
                <a:ea typeface="Consolas"/>
                <a:cs typeface="Consolas"/>
                <a:sym typeface="Consolas"/>
              </a:rPr>
              <a:t>#efeee7</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3" marL="1828800" rtl="0" algn="l">
              <a:lnSpc>
                <a:spcPct val="115000"/>
              </a:lnSpc>
              <a:spcBef>
                <a:spcPts val="0"/>
              </a:spcBef>
              <a:spcAft>
                <a:spcPts val="0"/>
              </a:spcAft>
              <a:buClr>
                <a:srgbClr val="24292E"/>
              </a:buClr>
              <a:buSzPts val="1400"/>
              <a:buAutoNum type="arabicPeriod"/>
            </a:pPr>
            <a:r>
              <a:rPr lang="en">
                <a:solidFill>
                  <a:srgbClr val="24292E"/>
                </a:solidFill>
                <a:highlight>
                  <a:srgbClr val="FFFFFF"/>
                </a:highlight>
                <a:latin typeface="Roboto"/>
                <a:ea typeface="Roboto"/>
                <a:cs typeface="Roboto"/>
                <a:sym typeface="Roboto"/>
              </a:rPr>
              <a:t>The font used </a:t>
            </a:r>
            <a:r>
              <a:rPr lang="en" sz="1200">
                <a:solidFill>
                  <a:srgbClr val="24292E"/>
                </a:solidFill>
                <a:highlight>
                  <a:srgbClr val="EFEFEF"/>
                </a:highlight>
                <a:latin typeface="Consolas"/>
                <a:ea typeface="Consolas"/>
                <a:cs typeface="Consolas"/>
                <a:sym typeface="Consolas"/>
              </a:rPr>
              <a:t>"Georgia"</a:t>
            </a:r>
            <a:r>
              <a:rPr lang="en" sz="1200">
                <a:solidFill>
                  <a:srgbClr val="24292E"/>
                </a:solidFill>
                <a:highlight>
                  <a:srgbClr val="FFFFFF"/>
                </a:highlight>
                <a:latin typeface="Consolas"/>
                <a:ea typeface="Consolas"/>
                <a:cs typeface="Consolas"/>
                <a:sym typeface="Consolas"/>
              </a:rPr>
              <a:t>, </a:t>
            </a:r>
            <a:r>
              <a:rPr lang="en" sz="1200">
                <a:solidFill>
                  <a:srgbClr val="24292E"/>
                </a:solidFill>
                <a:highlight>
                  <a:srgbClr val="EFEFEF"/>
                </a:highlight>
                <a:latin typeface="Consolas"/>
                <a:ea typeface="Consolas"/>
                <a:cs typeface="Consolas"/>
                <a:sym typeface="Consolas"/>
              </a:rPr>
              <a:t>Times New Roman</a:t>
            </a:r>
            <a:r>
              <a:rPr lang="en" sz="1200">
                <a:solidFill>
                  <a:srgbClr val="24292E"/>
                </a:solidFill>
                <a:highlight>
                  <a:srgbClr val="FFFFFF"/>
                </a:highlight>
                <a:latin typeface="Consolas"/>
                <a:ea typeface="Consolas"/>
                <a:cs typeface="Consolas"/>
                <a:sym typeface="Consolas"/>
              </a:rPr>
              <a:t>, </a:t>
            </a:r>
            <a:r>
              <a:rPr lang="en" sz="1200">
                <a:solidFill>
                  <a:srgbClr val="24292E"/>
                </a:solidFill>
                <a:highlight>
                  <a:srgbClr val="EFEFEF"/>
                </a:highlight>
                <a:latin typeface="Consolas"/>
                <a:ea typeface="Consolas"/>
                <a:cs typeface="Consolas"/>
                <a:sym typeface="Consolas"/>
              </a:rPr>
              <a:t>Times</a:t>
            </a:r>
            <a:r>
              <a:rPr lang="en" sz="1200">
                <a:solidFill>
                  <a:srgbClr val="24292E"/>
                </a:solidFill>
                <a:highlight>
                  <a:srgbClr val="FFFFFF"/>
                </a:highlight>
                <a:latin typeface="Consolas"/>
                <a:ea typeface="Consolas"/>
                <a:cs typeface="Consolas"/>
                <a:sym typeface="Consolas"/>
              </a:rPr>
              <a:t>, </a:t>
            </a:r>
            <a:r>
              <a:rPr lang="en" sz="1200">
                <a:solidFill>
                  <a:srgbClr val="24292E"/>
                </a:solidFill>
                <a:highlight>
                  <a:srgbClr val="EFEFEF"/>
                </a:highlight>
                <a:latin typeface="Consolas"/>
                <a:ea typeface="Consolas"/>
                <a:cs typeface="Consolas"/>
                <a:sym typeface="Consolas"/>
              </a:rPr>
              <a:t>serif</a:t>
            </a:r>
            <a:r>
              <a:rPr lang="en" sz="1200">
                <a:solidFill>
                  <a:srgbClr val="24292E"/>
                </a:solidFill>
                <a:highlight>
                  <a:srgbClr val="FFFFFF"/>
                </a:highlight>
                <a:latin typeface="Consolas"/>
                <a:ea typeface="Consolas"/>
                <a:cs typeface="Consolas"/>
                <a:sym typeface="Consolas"/>
              </a:rPr>
              <a:t>;</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3" marL="1828800" rtl="0" algn="l">
              <a:lnSpc>
                <a:spcPct val="115000"/>
              </a:lnSpc>
              <a:spcBef>
                <a:spcPts val="0"/>
              </a:spcBef>
              <a:spcAft>
                <a:spcPts val="0"/>
              </a:spcAft>
              <a:buClr>
                <a:srgbClr val="24292E"/>
              </a:buClr>
              <a:buSzPts val="1400"/>
              <a:buAutoNum type="arabicPeriod"/>
            </a:pPr>
            <a:r>
              <a:rPr lang="en">
                <a:solidFill>
                  <a:srgbClr val="24292E"/>
                </a:solidFill>
                <a:highlight>
                  <a:srgbClr val="FFFFFF"/>
                </a:highlight>
                <a:latin typeface="Roboto"/>
                <a:ea typeface="Roboto"/>
                <a:cs typeface="Roboto"/>
                <a:sym typeface="Roboto"/>
              </a:rPr>
              <a:t>The font color is </a:t>
            </a:r>
            <a:r>
              <a:rPr lang="en" sz="1200">
                <a:solidFill>
                  <a:srgbClr val="24292E"/>
                </a:solidFill>
                <a:highlight>
                  <a:srgbClr val="EFEFEF"/>
                </a:highlight>
                <a:latin typeface="Consolas"/>
                <a:ea typeface="Consolas"/>
                <a:cs typeface="Consolas"/>
                <a:sym typeface="Consolas"/>
              </a:rPr>
              <a:t>#333333</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3" marL="18288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Be sure to zero out the body margins and padding so the page is flush to the top of the page.</a:t>
            </a:r>
            <a:endParaRPr>
              <a:solidFill>
                <a:srgbClr val="24292E"/>
              </a:solidFill>
              <a:highlight>
                <a:srgbClr val="FFFFFF"/>
              </a:highlight>
              <a:latin typeface="Roboto"/>
              <a:ea typeface="Roboto"/>
              <a:cs typeface="Roboto"/>
              <a:sym typeface="Roboto"/>
            </a:endParaRPr>
          </a:p>
          <a:p>
            <a:pPr indent="-304800" lvl="2" marL="1371600" rtl="0" algn="l">
              <a:lnSpc>
                <a:spcPct val="115000"/>
              </a:lnSpc>
              <a:spcBef>
                <a:spcPts val="0"/>
              </a:spcBef>
              <a:spcAft>
                <a:spcPts val="0"/>
              </a:spcAft>
              <a:buClr>
                <a:srgbClr val="24292E"/>
              </a:buClr>
              <a:buSzPts val="1200"/>
              <a:buAutoNum type="romanLcPeriod"/>
            </a:pPr>
            <a:r>
              <a:rPr lang="en" sz="1000">
                <a:solidFill>
                  <a:srgbClr val="24292E"/>
                </a:solidFill>
                <a:highlight>
                  <a:srgbClr val="EFEFEF"/>
                </a:highlight>
                <a:latin typeface="Consolas"/>
                <a:ea typeface="Consolas"/>
                <a:cs typeface="Consolas"/>
                <a:sym typeface="Consolas"/>
              </a:rPr>
              <a:t>header</a:t>
            </a:r>
            <a:endParaRPr sz="1000">
              <a:solidFill>
                <a:srgbClr val="24292E"/>
              </a:solidFill>
              <a:highlight>
                <a:srgbClr val="EFEFEF"/>
              </a:highlight>
              <a:latin typeface="Consolas"/>
              <a:ea typeface="Consolas"/>
              <a:cs typeface="Consolas"/>
              <a:sym typeface="Consolas"/>
            </a:endParaRPr>
          </a:p>
          <a:p>
            <a:pPr indent="-304800" lvl="3" marL="1828800" rtl="0" algn="l">
              <a:lnSpc>
                <a:spcPct val="115000"/>
              </a:lnSpc>
              <a:spcBef>
                <a:spcPts val="0"/>
              </a:spcBef>
              <a:spcAft>
                <a:spcPts val="0"/>
              </a:spcAft>
              <a:buClr>
                <a:srgbClr val="24292E"/>
              </a:buClr>
              <a:buSzPts val="1200"/>
              <a:buAutoNum type="arabicPeriod"/>
            </a:pPr>
            <a:r>
              <a:rPr lang="en" sz="1200">
                <a:solidFill>
                  <a:srgbClr val="24292E"/>
                </a:solidFill>
                <a:highlight>
                  <a:srgbClr val="FFFFFF"/>
                </a:highlight>
              </a:rPr>
              <a:t>The background-color is </a:t>
            </a:r>
            <a:r>
              <a:rPr lang="en" sz="1000">
                <a:solidFill>
                  <a:srgbClr val="24292E"/>
                </a:solidFill>
                <a:highlight>
                  <a:srgbClr val="FFFFFF"/>
                </a:highlight>
                <a:latin typeface="Consolas"/>
                <a:ea typeface="Consolas"/>
                <a:cs typeface="Consolas"/>
                <a:sym typeface="Consolas"/>
              </a:rPr>
              <a:t>#333333</a:t>
            </a:r>
            <a:r>
              <a:rPr lang="en" sz="1200">
                <a:solidFill>
                  <a:srgbClr val="24292E"/>
                </a:solidFill>
                <a:highlight>
                  <a:srgbClr val="FFFFFF"/>
                </a:highlight>
              </a:rPr>
              <a:t>.</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5"/>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699" name="Google Shape;699;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Aimed Positioning</a:t>
            </a:r>
            <a:endParaRPr b="1">
              <a:latin typeface="Roboto"/>
              <a:ea typeface="Roboto"/>
              <a:cs typeface="Roboto"/>
              <a:sym typeface="Roboto"/>
            </a:endParaRPr>
          </a:p>
        </p:txBody>
      </p:sp>
      <p:sp>
        <p:nvSpPr>
          <p:cNvPr id="700" name="Google Shape;700;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701" name="Google Shape;701;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02" name="Google Shape;702;p75"/>
          <p:cNvSpPr txBox="1"/>
          <p:nvPr/>
        </p:nvSpPr>
        <p:spPr>
          <a:xfrm>
            <a:off x="598500" y="887000"/>
            <a:ext cx="82098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EFEFEF"/>
                </a:highlight>
                <a:latin typeface="Roboto"/>
                <a:ea typeface="Roboto"/>
                <a:cs typeface="Roboto"/>
                <a:sym typeface="Roboto"/>
              </a:rPr>
              <a:t>h1</a:t>
            </a:r>
            <a:endParaRPr>
              <a:solidFill>
                <a:srgbClr val="24292E"/>
              </a:solidFill>
              <a:highlight>
                <a:srgbClr val="EFEFE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The font color is #eee.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The font size is 28px.</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Look at the example on the screen, and eyeball the padding and/or margins and positioning of the text.</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6"/>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708" name="Google Shape;708;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Aimed Positioning</a:t>
            </a:r>
            <a:endParaRPr b="1">
              <a:latin typeface="Roboto"/>
              <a:ea typeface="Roboto"/>
              <a:cs typeface="Roboto"/>
              <a:sym typeface="Roboto"/>
            </a:endParaRPr>
          </a:p>
        </p:txBody>
      </p:sp>
      <p:sp>
        <p:nvSpPr>
          <p:cNvPr id="709" name="Google Shape;709;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710" name="Google Shape;710;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11" name="Google Shape;711;p76"/>
          <p:cNvSpPr txBox="1"/>
          <p:nvPr/>
        </p:nvSpPr>
        <p:spPr>
          <a:xfrm>
            <a:off x="598500" y="887000"/>
            <a:ext cx="8851500" cy="3000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300"/>
              </a:spcBef>
              <a:spcAft>
                <a:spcPts val="0"/>
              </a:spcAft>
              <a:buClr>
                <a:srgbClr val="24292E"/>
              </a:buClr>
              <a:buSzPts val="1200"/>
              <a:buFont typeface="Consolas"/>
              <a:buChar char="●"/>
            </a:pPr>
            <a:r>
              <a:rPr lang="en" sz="1200">
                <a:solidFill>
                  <a:srgbClr val="24292E"/>
                </a:solidFill>
                <a:highlight>
                  <a:srgbClr val="EFEFEF"/>
                </a:highlight>
                <a:latin typeface="Consolas"/>
                <a:ea typeface="Consolas"/>
                <a:cs typeface="Consolas"/>
                <a:sym typeface="Consolas"/>
              </a:rPr>
              <a:t>h2</a:t>
            </a:r>
            <a:endParaRPr sz="1200">
              <a:solidFill>
                <a:srgbClr val="24292E"/>
              </a:solidFill>
              <a:highlight>
                <a:srgbClr val="EFEFEF"/>
              </a:highlight>
              <a:latin typeface="Consolas"/>
              <a:ea typeface="Consolas"/>
              <a:cs typeface="Consolas"/>
              <a:sym typeface="Consolas"/>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The font size is 24px</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Make the container have a width of 1024 pixels, and center it. You do this using margin: 0 auto;.</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Make </a:t>
            </a:r>
            <a:r>
              <a:rPr lang="en" sz="1200">
                <a:solidFill>
                  <a:srgbClr val="24292E"/>
                </a:solidFill>
                <a:highlight>
                  <a:srgbClr val="EFEFEF"/>
                </a:highlight>
                <a:latin typeface="Consolas"/>
                <a:ea typeface="Consolas"/>
                <a:cs typeface="Consolas"/>
                <a:sym typeface="Consolas"/>
              </a:rPr>
              <a:t>#main-bio</a:t>
            </a:r>
            <a:r>
              <a:rPr lang="en">
                <a:solidFill>
                  <a:srgbClr val="24292E"/>
                </a:solidFill>
                <a:highlight>
                  <a:srgbClr val="FFFFFF"/>
                </a:highlight>
                <a:latin typeface="Roboto"/>
                <a:ea typeface="Roboto"/>
                <a:cs typeface="Roboto"/>
                <a:sym typeface="Roboto"/>
              </a:rPr>
              <a:t>, </a:t>
            </a:r>
            <a:r>
              <a:rPr lang="en" sz="1200">
                <a:solidFill>
                  <a:srgbClr val="24292E"/>
                </a:solidFill>
                <a:highlight>
                  <a:srgbClr val="EFEFEF"/>
                </a:highlight>
                <a:latin typeface="Consolas"/>
                <a:ea typeface="Consolas"/>
                <a:cs typeface="Consolas"/>
                <a:sym typeface="Consolas"/>
              </a:rPr>
              <a:t>#contact-info</a:t>
            </a:r>
            <a:r>
              <a:rPr lang="en">
                <a:solidFill>
                  <a:srgbClr val="24292E"/>
                </a:solidFill>
                <a:highlight>
                  <a:srgbClr val="FFFFFF"/>
                </a:highlight>
                <a:latin typeface="Roboto"/>
                <a:ea typeface="Roboto"/>
                <a:cs typeface="Roboto"/>
                <a:sym typeface="Roboto"/>
              </a:rPr>
              <a:t>, </a:t>
            </a:r>
            <a:r>
              <a:rPr lang="en" sz="1200">
                <a:solidFill>
                  <a:srgbClr val="24292E"/>
                </a:solidFill>
                <a:highlight>
                  <a:srgbClr val="EFEFEF"/>
                </a:highlight>
                <a:latin typeface="Consolas"/>
                <a:ea typeface="Consolas"/>
                <a:cs typeface="Consolas"/>
                <a:sym typeface="Consolas"/>
              </a:rPr>
              <a:t>#bio-image</a:t>
            </a:r>
            <a:r>
              <a:rPr lang="en">
                <a:solidFill>
                  <a:srgbClr val="24292E"/>
                </a:solidFill>
                <a:highlight>
                  <a:srgbClr val="FFFFFF"/>
                </a:highlight>
                <a:latin typeface="Roboto"/>
                <a:ea typeface="Roboto"/>
                <a:cs typeface="Roboto"/>
                <a:sym typeface="Roboto"/>
              </a:rPr>
              <a:t> all </a:t>
            </a:r>
            <a:r>
              <a:rPr lang="en" sz="1200">
                <a:solidFill>
                  <a:srgbClr val="24292E"/>
                </a:solidFill>
                <a:highlight>
                  <a:srgbClr val="EFEFEF"/>
                </a:highlight>
                <a:latin typeface="Consolas"/>
                <a:ea typeface="Consolas"/>
                <a:cs typeface="Consolas"/>
                <a:sym typeface="Consolas"/>
              </a:rPr>
              <a:t>float: left</a:t>
            </a:r>
            <a:r>
              <a:rPr lang="en" sz="1200">
                <a:solidFill>
                  <a:srgbClr val="24292E"/>
                </a:solidFill>
                <a:highlight>
                  <a:srgbClr val="FFFFFF"/>
                </a:highlight>
                <a:latin typeface="Consolas"/>
                <a:ea typeface="Consolas"/>
                <a:cs typeface="Consolas"/>
                <a:sym typeface="Consolas"/>
              </a:rPr>
              <a:t>.</a:t>
            </a:r>
            <a:endParaRPr sz="1200">
              <a:solidFill>
                <a:srgbClr val="24292E"/>
              </a:solidFill>
              <a:highlight>
                <a:srgbClr val="FFFFFF"/>
              </a:highlight>
              <a:latin typeface="Consolas"/>
              <a:ea typeface="Consolas"/>
              <a:cs typeface="Consolas"/>
              <a:sym typeface="Consolas"/>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Make the </a:t>
            </a:r>
            <a:r>
              <a:rPr lang="en" sz="1200">
                <a:solidFill>
                  <a:srgbClr val="24292E"/>
                </a:solidFill>
                <a:highlight>
                  <a:srgbClr val="EFEFEF"/>
                </a:highlight>
                <a:latin typeface="Consolas"/>
                <a:ea typeface="Consolas"/>
                <a:cs typeface="Consolas"/>
                <a:sym typeface="Consolas"/>
              </a:rPr>
              <a:t>#bio-image</a:t>
            </a:r>
            <a:r>
              <a:rPr lang="en">
                <a:solidFill>
                  <a:srgbClr val="24292E"/>
                </a:solidFill>
                <a:highlight>
                  <a:srgbClr val="FFFFFF"/>
                </a:highlight>
                <a:latin typeface="Roboto"/>
                <a:ea typeface="Roboto"/>
                <a:cs typeface="Roboto"/>
                <a:sym typeface="Roboto"/>
              </a:rPr>
              <a:t> have a width of 200 pixels.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Be sure to include </a:t>
            </a:r>
            <a:r>
              <a:rPr lang="en" sz="1200">
                <a:solidFill>
                  <a:srgbClr val="24292E"/>
                </a:solidFill>
                <a:highlight>
                  <a:srgbClr val="EFEFEF"/>
                </a:highlight>
                <a:latin typeface="Consolas"/>
                <a:ea typeface="Consolas"/>
                <a:cs typeface="Consolas"/>
                <a:sym typeface="Consolas"/>
              </a:rPr>
              <a:t>alt</a:t>
            </a:r>
            <a:r>
              <a:rPr lang="en">
                <a:solidFill>
                  <a:srgbClr val="24292E"/>
                </a:solidFill>
                <a:highlight>
                  <a:srgbClr val="FFFFFF"/>
                </a:highlight>
                <a:latin typeface="Roboto"/>
                <a:ea typeface="Roboto"/>
                <a:cs typeface="Roboto"/>
                <a:sym typeface="Roboto"/>
              </a:rPr>
              <a:t> text in all images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sz="1200">
                <a:solidFill>
                  <a:srgbClr val="24292E"/>
                </a:solidFill>
                <a:highlight>
                  <a:srgbClr val="EFEFEF"/>
                </a:highlight>
                <a:latin typeface="Consolas"/>
                <a:ea typeface="Consolas"/>
                <a:cs typeface="Consolas"/>
                <a:sym typeface="Consolas"/>
              </a:rPr>
              <a:t>#main-bio</a:t>
            </a:r>
            <a:r>
              <a:rPr lang="en">
                <a:solidFill>
                  <a:srgbClr val="24292E"/>
                </a:solidFill>
                <a:highlight>
                  <a:srgbClr val="FFFFFF"/>
                </a:highlight>
                <a:latin typeface="Roboto"/>
                <a:ea typeface="Roboto"/>
                <a:cs typeface="Roboto"/>
                <a:sym typeface="Roboto"/>
              </a:rPr>
              <a:t> should have a width of </a:t>
            </a:r>
            <a:r>
              <a:rPr lang="en" sz="1200">
                <a:solidFill>
                  <a:srgbClr val="24292E"/>
                </a:solidFill>
                <a:highlight>
                  <a:srgbClr val="EFEFEF"/>
                </a:highlight>
                <a:latin typeface="Consolas"/>
                <a:ea typeface="Consolas"/>
                <a:cs typeface="Consolas"/>
                <a:sym typeface="Consolas"/>
              </a:rPr>
              <a:t>70%</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Add margins to the image so there is distance between it and the bio text.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sz="1200">
                <a:solidFill>
                  <a:srgbClr val="24292E"/>
                </a:solidFill>
                <a:highlight>
                  <a:srgbClr val="EFEFEF"/>
                </a:highlight>
                <a:latin typeface="Consolas"/>
                <a:ea typeface="Consolas"/>
                <a:cs typeface="Consolas"/>
                <a:sym typeface="Consolas"/>
              </a:rPr>
              <a:t>#content-info</a:t>
            </a:r>
            <a:r>
              <a:rPr lang="en">
                <a:solidFill>
                  <a:srgbClr val="24292E"/>
                </a:solidFill>
                <a:highlight>
                  <a:srgbClr val="FFFFFF"/>
                </a:highlight>
                <a:latin typeface="Roboto"/>
                <a:ea typeface="Roboto"/>
                <a:cs typeface="Roboto"/>
                <a:sym typeface="Roboto"/>
              </a:rPr>
              <a:t> should have a width of </a:t>
            </a:r>
            <a:r>
              <a:rPr lang="en" sz="1200">
                <a:solidFill>
                  <a:srgbClr val="24292E"/>
                </a:solidFill>
                <a:highlight>
                  <a:srgbClr val="EFEFEF"/>
                </a:highlight>
                <a:latin typeface="Consolas"/>
                <a:ea typeface="Consolas"/>
                <a:cs typeface="Consolas"/>
                <a:sym typeface="Consolas"/>
              </a:rPr>
              <a:t>30%</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Adjust the line height so it is 1.5 times the size of the font.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Make the link color </a:t>
            </a:r>
            <a:r>
              <a:rPr lang="en" sz="1200">
                <a:solidFill>
                  <a:srgbClr val="24292E"/>
                </a:solidFill>
                <a:highlight>
                  <a:srgbClr val="EFEFEF"/>
                </a:highlight>
                <a:latin typeface="Consolas"/>
                <a:ea typeface="Consolas"/>
                <a:cs typeface="Consolas"/>
                <a:sym typeface="Consolas"/>
              </a:rPr>
              <a:t>#d21034</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sz="1200">
                <a:solidFill>
                  <a:srgbClr val="24292E"/>
                </a:solidFill>
                <a:highlight>
                  <a:srgbClr val="EFEFEF"/>
                </a:highlight>
                <a:latin typeface="Consolas"/>
                <a:ea typeface="Consolas"/>
                <a:cs typeface="Consolas"/>
                <a:sym typeface="Consolas"/>
              </a:rPr>
              <a:t>#figure</a:t>
            </a:r>
            <a:r>
              <a:rPr lang="en">
                <a:solidFill>
                  <a:srgbClr val="24292E"/>
                </a:solidFill>
                <a:highlight>
                  <a:srgbClr val="FFFFFF"/>
                </a:highlight>
                <a:latin typeface="Roboto"/>
                <a:ea typeface="Roboto"/>
                <a:cs typeface="Roboto"/>
                <a:sym typeface="Roboto"/>
              </a:rPr>
              <a:t> should be given relative positioning</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sz="1200">
                <a:solidFill>
                  <a:srgbClr val="24292E"/>
                </a:solidFill>
                <a:highlight>
                  <a:srgbClr val="EFEFEF"/>
                </a:highlight>
                <a:latin typeface="Consolas"/>
                <a:ea typeface="Consolas"/>
                <a:cs typeface="Consolas"/>
                <a:sym typeface="Consolas"/>
              </a:rPr>
              <a:t>#bio-name</a:t>
            </a:r>
            <a:r>
              <a:rPr lang="en">
                <a:solidFill>
                  <a:srgbClr val="24292E"/>
                </a:solidFill>
                <a:highlight>
                  <a:srgbClr val="FFFFFF"/>
                </a:highlight>
                <a:latin typeface="Roboto"/>
                <a:ea typeface="Roboto"/>
                <a:cs typeface="Roboto"/>
                <a:sym typeface="Roboto"/>
              </a:rPr>
              <a:t> should use absolute positioning and be placed at the bottom-center of your </a:t>
            </a:r>
            <a:r>
              <a:rPr lang="en" sz="1200">
                <a:solidFill>
                  <a:srgbClr val="24292E"/>
                </a:solidFill>
                <a:highlight>
                  <a:srgbClr val="EFEFEF"/>
                </a:highlight>
                <a:latin typeface="Consolas"/>
                <a:ea typeface="Consolas"/>
                <a:cs typeface="Consolas"/>
                <a:sym typeface="Consolas"/>
              </a:rPr>
              <a:t>#bio-i</a:t>
            </a:r>
            <a:r>
              <a:rPr lang="en" sz="1200">
                <a:solidFill>
                  <a:srgbClr val="24292E"/>
                </a:solidFill>
                <a:highlight>
                  <a:srgbClr val="EFEFEF"/>
                </a:highlight>
                <a:latin typeface="Consolas"/>
                <a:ea typeface="Consolas"/>
                <a:cs typeface="Consolas"/>
                <a:sym typeface="Consolas"/>
              </a:rPr>
              <a:t>mage</a:t>
            </a:r>
            <a:endParaRPr sz="1200">
              <a:solidFill>
                <a:srgbClr val="24292E"/>
              </a:solidFill>
              <a:highlight>
                <a:srgbClr val="EFEFEF"/>
              </a:highlight>
              <a:latin typeface="Consolas"/>
              <a:ea typeface="Consolas"/>
              <a:cs typeface="Consolas"/>
              <a:sym typeface="Consolas"/>
            </a:endParaRPr>
          </a:p>
          <a:p>
            <a:pPr indent="0" lvl="0" marL="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7"/>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717" name="Google Shape;717;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Aimed Positioning</a:t>
            </a:r>
            <a:endParaRPr b="1">
              <a:latin typeface="Roboto"/>
              <a:ea typeface="Roboto"/>
              <a:cs typeface="Roboto"/>
              <a:sym typeface="Roboto"/>
            </a:endParaRPr>
          </a:p>
        </p:txBody>
      </p:sp>
      <p:sp>
        <p:nvSpPr>
          <p:cNvPr id="718" name="Google Shape;718;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719" name="Google Shape;719;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77"/>
          <p:cNvSpPr txBox="1"/>
          <p:nvPr/>
        </p:nvSpPr>
        <p:spPr>
          <a:xfrm>
            <a:off x="598500" y="1115600"/>
            <a:ext cx="85455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Make sure to replace the content inside of the HTML document with your own name, github link, etc.</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Stage, commit, and push this new file to GitHub Pages.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Bonus:</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Using fixed positioning, attempt to create a footer on your page that will stay positioned at the bottom of the screen even when scrolling.</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Underneath the main content of your page, add in a "portfolio" section. Try to make it so that the projects are set up in a kind of grid with two projects per row. Each of the projects should be named with a header, include a relevant image, and have a short paragraph describing the project.</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t/>
            </a:r>
            <a:endParaRPr>
              <a:solidFill>
                <a:srgbClr val="24292E"/>
              </a:solidFill>
              <a:highlight>
                <a:srgbClr val="FFFFFF"/>
              </a:highlight>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26" name="Google Shape;726;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57" name="Google Shape;157;p2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Deploying to GitHub Pages - Personal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7"/>
          <p:cNvPicPr preferRelativeResize="0"/>
          <p:nvPr/>
        </p:nvPicPr>
        <p:blipFill>
          <a:blip r:embed="rId3">
            <a:alphaModFix/>
          </a:blip>
          <a:stretch>
            <a:fillRect/>
          </a:stretch>
        </p:blipFill>
        <p:spPr>
          <a:xfrm>
            <a:off x="-12300" y="0"/>
            <a:ext cx="9372725" cy="5143524"/>
          </a:xfrm>
          <a:prstGeom prst="rect">
            <a:avLst/>
          </a:prstGeom>
          <a:noFill/>
          <a:ln>
            <a:noFill/>
          </a:ln>
        </p:spPr>
      </p:pic>
      <p:sp>
        <p:nvSpPr>
          <p:cNvPr id="163" name="Google Shape;163;p27"/>
          <p:cNvSpPr txBox="1"/>
          <p:nvPr>
            <p:ph type="title"/>
          </p:nvPr>
        </p:nvSpPr>
        <p:spPr>
          <a:xfrm>
            <a:off x="-12300" y="53340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solidFill>
                  <a:srgbClr val="FFFFFF"/>
                </a:solidFill>
                <a:latin typeface="Roboto"/>
                <a:ea typeface="Roboto"/>
                <a:cs typeface="Roboto"/>
                <a:sym typeface="Roboto"/>
              </a:rPr>
              <a:t>Deploying to GitHub Pages - Personal</a:t>
            </a:r>
            <a:endParaRPr b="1">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endParaRPr>
          </a:p>
        </p:txBody>
      </p:sp>
      <p:sp>
        <p:nvSpPr>
          <p:cNvPr id="164" name="Google Shape;164;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7"/>
          <p:cNvSpPr txBox="1"/>
          <p:nvPr>
            <p:ph idx="3" type="body"/>
          </p:nvPr>
        </p:nvSpPr>
        <p:spPr>
          <a:xfrm>
            <a:off x="-12237" y="1598425"/>
            <a:ext cx="9372600" cy="1736100"/>
          </a:xfrm>
          <a:prstGeom prst="rect">
            <a:avLst/>
          </a:prstGeom>
        </p:spPr>
        <p:txBody>
          <a:bodyPr anchorCtr="0" anchor="t" bIns="914400" lIns="457200" spcFirstLastPara="1" rIns="457200" wrap="square" tIns="0">
            <a:noAutofit/>
          </a:bodyPr>
          <a:lstStyle/>
          <a:p>
            <a:pPr indent="0" lvl="0" marL="457200" rtl="0" algn="l">
              <a:spcBef>
                <a:spcPts val="0"/>
              </a:spcBef>
              <a:spcAft>
                <a:spcPts val="0"/>
              </a:spcAft>
              <a:buNone/>
            </a:pPr>
            <a:r>
              <a:t/>
            </a:r>
            <a:endParaRPr sz="2100">
              <a:solidFill>
                <a:srgbClr val="FFFFFF"/>
              </a:solidFill>
            </a:endParaRPr>
          </a:p>
          <a:p>
            <a:pPr indent="-361950" lvl="0" marL="457200" rtl="0" algn="l">
              <a:spcBef>
                <a:spcPts val="500"/>
              </a:spcBef>
              <a:spcAft>
                <a:spcPts val="0"/>
              </a:spcAft>
              <a:buClr>
                <a:srgbClr val="FFFFFF"/>
              </a:buClr>
              <a:buSzPts val="2100"/>
              <a:buChar char="●"/>
            </a:pPr>
            <a:r>
              <a:rPr lang="en" sz="2100">
                <a:solidFill>
                  <a:srgbClr val="FFFFFF"/>
                </a:solidFill>
              </a:rPr>
              <a:t>A web host is the activity or business of providing storage space and access for websites. You cannot put a website online without it being hosted on a server somewhere. </a:t>
            </a:r>
            <a:endParaRPr sz="2100">
              <a:solidFill>
                <a:srgbClr val="FFFFFF"/>
              </a:solidFill>
            </a:endParaRPr>
          </a:p>
          <a:p>
            <a:pPr indent="0" lvl="0" marL="0" rtl="0" algn="l">
              <a:spcBef>
                <a:spcPts val="500"/>
              </a:spcBef>
              <a:spcAft>
                <a:spcPts val="500"/>
              </a:spcAft>
              <a:buNone/>
            </a:pPr>
            <a:r>
              <a:t/>
            </a:r>
            <a:endParaRPr sz="2100">
              <a:solidFill>
                <a:srgbClr val="FFFFFF"/>
              </a:solidFill>
            </a:endParaRPr>
          </a:p>
        </p:txBody>
      </p:sp>
      <p:sp>
        <p:nvSpPr>
          <p:cNvPr id="166" name="Google Shape;166;p27"/>
          <p:cNvSpPr txBox="1"/>
          <p:nvPr/>
        </p:nvSpPr>
        <p:spPr>
          <a:xfrm>
            <a:off x="322600" y="3061950"/>
            <a:ext cx="40176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nvSpPr>
        <p:spPr>
          <a:xfrm>
            <a:off x="632225" y="1286775"/>
            <a:ext cx="47970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Roboto Medium"/>
                <a:ea typeface="Roboto Medium"/>
                <a:cs typeface="Roboto Medium"/>
                <a:sym typeface="Roboto Medium"/>
              </a:rPr>
              <a:t>The concept of a ‘host’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Deploying to GitHub Pages - Personal</a:t>
            </a:r>
            <a:endParaRPr b="1">
              <a:latin typeface="Roboto"/>
              <a:ea typeface="Roboto"/>
              <a:cs typeface="Roboto"/>
              <a:sym typeface="Roboto"/>
            </a:endParaRPr>
          </a:p>
        </p:txBody>
      </p:sp>
      <p:sp>
        <p:nvSpPr>
          <p:cNvPr id="173" name="Google Shape;173;p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74" name="Google Shape;174;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28"/>
          <p:cNvPicPr preferRelativeResize="0"/>
          <p:nvPr/>
        </p:nvPicPr>
        <p:blipFill>
          <a:blip r:embed="rId3">
            <a:alphaModFix/>
          </a:blip>
          <a:stretch>
            <a:fillRect/>
          </a:stretch>
        </p:blipFill>
        <p:spPr>
          <a:xfrm>
            <a:off x="269000" y="713575"/>
            <a:ext cx="4541299" cy="1655825"/>
          </a:xfrm>
          <a:prstGeom prst="rect">
            <a:avLst/>
          </a:prstGeom>
          <a:noFill/>
          <a:ln>
            <a:noFill/>
          </a:ln>
        </p:spPr>
      </p:pic>
      <p:pic>
        <p:nvPicPr>
          <p:cNvPr id="176" name="Google Shape;176;p28"/>
          <p:cNvPicPr preferRelativeResize="0"/>
          <p:nvPr/>
        </p:nvPicPr>
        <p:blipFill>
          <a:blip r:embed="rId4">
            <a:alphaModFix/>
          </a:blip>
          <a:stretch>
            <a:fillRect/>
          </a:stretch>
        </p:blipFill>
        <p:spPr>
          <a:xfrm>
            <a:off x="4810300" y="713563"/>
            <a:ext cx="4218950" cy="1502000"/>
          </a:xfrm>
          <a:prstGeom prst="rect">
            <a:avLst/>
          </a:prstGeom>
          <a:noFill/>
          <a:ln>
            <a:noFill/>
          </a:ln>
        </p:spPr>
      </p:pic>
      <p:cxnSp>
        <p:nvCxnSpPr>
          <p:cNvPr id="177" name="Google Shape;177;p28"/>
          <p:cNvCxnSpPr/>
          <p:nvPr/>
        </p:nvCxnSpPr>
        <p:spPr>
          <a:xfrm flipH="1">
            <a:off x="4654575" y="848775"/>
            <a:ext cx="24900" cy="383580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28"/>
          <p:cNvCxnSpPr/>
          <p:nvPr/>
        </p:nvCxnSpPr>
        <p:spPr>
          <a:xfrm>
            <a:off x="473875" y="2652588"/>
            <a:ext cx="3914100" cy="16800"/>
          </a:xfrm>
          <a:prstGeom prst="straightConnector1">
            <a:avLst/>
          </a:prstGeom>
          <a:noFill/>
          <a:ln cap="flat" cmpd="sng" w="9525">
            <a:solidFill>
              <a:schemeClr val="dk2"/>
            </a:solidFill>
            <a:prstDash val="solid"/>
            <a:round/>
            <a:headEnd len="med" w="med" type="none"/>
            <a:tailEnd len="med" w="med" type="none"/>
          </a:ln>
        </p:spPr>
      </p:cxnSp>
      <p:pic>
        <p:nvPicPr>
          <p:cNvPr id="179" name="Google Shape;179;p28"/>
          <p:cNvPicPr preferRelativeResize="0"/>
          <p:nvPr/>
        </p:nvPicPr>
        <p:blipFill>
          <a:blip r:embed="rId5">
            <a:alphaModFix/>
          </a:blip>
          <a:stretch>
            <a:fillRect/>
          </a:stretch>
        </p:blipFill>
        <p:spPr>
          <a:xfrm>
            <a:off x="269000" y="2860974"/>
            <a:ext cx="4323830" cy="1655825"/>
          </a:xfrm>
          <a:prstGeom prst="rect">
            <a:avLst/>
          </a:prstGeom>
          <a:noFill/>
          <a:ln>
            <a:noFill/>
          </a:ln>
        </p:spPr>
      </p:pic>
      <p:cxnSp>
        <p:nvCxnSpPr>
          <p:cNvPr id="180" name="Google Shape;180;p28"/>
          <p:cNvCxnSpPr/>
          <p:nvPr/>
        </p:nvCxnSpPr>
        <p:spPr>
          <a:xfrm>
            <a:off x="4946075" y="2652588"/>
            <a:ext cx="3914100" cy="16800"/>
          </a:xfrm>
          <a:prstGeom prst="straightConnector1">
            <a:avLst/>
          </a:prstGeom>
          <a:noFill/>
          <a:ln cap="flat" cmpd="sng" w="9525">
            <a:solidFill>
              <a:schemeClr val="dk2"/>
            </a:solidFill>
            <a:prstDash val="solid"/>
            <a:round/>
            <a:headEnd len="med" w="med" type="none"/>
            <a:tailEnd len="med" w="med" type="none"/>
          </a:ln>
        </p:spPr>
      </p:cxnSp>
      <p:pic>
        <p:nvPicPr>
          <p:cNvPr id="181" name="Google Shape;181;p28"/>
          <p:cNvPicPr preferRelativeResize="0"/>
          <p:nvPr/>
        </p:nvPicPr>
        <p:blipFill>
          <a:blip r:embed="rId6">
            <a:alphaModFix/>
          </a:blip>
          <a:stretch>
            <a:fillRect/>
          </a:stretch>
        </p:blipFill>
        <p:spPr>
          <a:xfrm>
            <a:off x="4796713" y="2902637"/>
            <a:ext cx="4246113" cy="165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87" name="Google Shape;1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89" name="Google Shape;189;p29"/>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Deploying Personal Bios to GitHub Pages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a:t>
            </a:r>
            <a:r>
              <a:rPr lang="en" sz="1900">
                <a:latin typeface="Roboto Light"/>
                <a:ea typeface="Roboto Light"/>
                <a:cs typeface="Roboto Light"/>
                <a:sym typeface="Roboto Light"/>
              </a:rPr>
              <a:t> will be deploying the bio pages you created on the </a:t>
            </a:r>
            <a:r>
              <a:rPr lang="en" sz="1900">
                <a:latin typeface="Roboto Light"/>
                <a:ea typeface="Roboto Light"/>
                <a:cs typeface="Roboto Light"/>
                <a:sym typeface="Roboto Light"/>
              </a:rPr>
              <a:t>previous</a:t>
            </a:r>
            <a:r>
              <a:rPr lang="en" sz="1900">
                <a:latin typeface="Roboto Light"/>
                <a:ea typeface="Roboto Light"/>
                <a:cs typeface="Roboto Light"/>
                <a:sym typeface="Roboto Light"/>
              </a:rPr>
              <a:t> activity to GitHub  pages.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